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_menina_saco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  <a:gradFill rotWithShape="1" flip="none">
            <a:gsLst>
              <a:gs pos="0">
                <a:srgbClr val="000000">
                  <a:alpha val="20000"/>
                </a:srgbClr>
              </a:gs>
              <a:gs pos="60000">
                <a:srgbClr val="000000">
                  <a:alpha val="55000"/>
                </a:srgbClr>
              </a:gs>
              <a:gs pos="100000">
                <a:srgbClr val="140F0C">
                  <a:alpha val="95000"/>
                </a:srgb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12191695" cy="4572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800" b="1" i="0" spc="800">
                <a:solidFill>
                  <a:srgbClr val="E8B4B8"/>
                </a:solidFill>
                <a:latin typeface="Inter"/>
              </a:rPr>
              <a:t>A OVELHA ROSA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645920"/>
            <a:ext cx="12191695" cy="36576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05000"/>
              </a:lnSpc>
            </a:pPr>
            <a:r>
              <a:rPr sz="6800" b="1" i="0">
                <a:solidFill>
                  <a:srgbClr val="FAF6F1"/>
                </a:solidFill>
                <a:latin typeface="Playfair Display"/>
              </a:rPr>
              <a:t>7 chaves da cultura</a:t>
            </a:r>
          </a:p>
          <a:p>
            <a:pPr algn="ctr">
              <a:lnSpc>
                <a:spcPct val="105000"/>
              </a:lnSpc>
            </a:pPr>
            <a:r>
              <a:rPr sz="6800" b="1" i="1">
                <a:solidFill>
                  <a:srgbClr val="FAF6F1"/>
                </a:solidFill>
                <a:latin typeface="Cormorant Garamond"/>
              </a:rPr>
              <a:t>que deu certo</a:t>
            </a:r>
          </a:p>
          <a:p>
            <a:pPr algn="ctr">
              <a:lnSpc>
                <a:spcPct val="105000"/>
              </a:lnSpc>
            </a:pPr>
            <a:r>
              <a:rPr sz="6800" b="1" i="0">
                <a:solidFill>
                  <a:srgbClr val="FAF6F1"/>
                </a:solidFill>
                <a:latin typeface="Playfair Display"/>
              </a:rPr>
              <a:t>na vida e nos negócios</a:t>
            </a:r>
          </a:p>
        </p:txBody>
      </p:sp>
      <p:cxnSp>
        <p:nvCxnSpPr>
          <p:cNvPr id="6" name="Connector 5"/>
          <p:cNvCxnSpPr/>
          <p:nvPr/>
        </p:nvCxnSpPr>
        <p:spPr>
          <a:xfrm>
            <a:off x="5641848" y="5486400"/>
            <a:ext cx="914400" cy="0"/>
          </a:xfrm>
          <a:prstGeom prst="line">
            <a:avLst/>
          </a:prstGeom>
          <a:ln w="19050">
            <a:solidFill>
              <a:srgbClr val="E8B4B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5623560"/>
            <a:ext cx="12191695" cy="4572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2200" b="0" i="1">
                <a:solidFill>
                  <a:srgbClr val="FAF6F1"/>
                </a:solidFill>
                <a:latin typeface="Cormorant Garamond"/>
              </a:rPr>
              <a:t>Uma palestra com Adri Schrank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_cheque_sem_fu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  <a:gradFill rotWithShape="1" flip="none">
            <a:gsLst>
              <a:gs pos="0">
                <a:srgbClr val="000000">
                  <a:alpha val="20000"/>
                </a:srgbClr>
              </a:gs>
              <a:gs pos="60000">
                <a:srgbClr val="000000">
                  <a:alpha val="55000"/>
                </a:srgbClr>
              </a:gs>
              <a:gs pos="100000">
                <a:srgbClr val="140F0C">
                  <a:alpha val="85000"/>
                </a:srgb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E8B4B8"/>
                </a:solidFill>
                <a:latin typeface="Inter"/>
              </a:rPr>
              <a:t>O CHEQUE SEM FUNDO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1463040"/>
            <a:ext cx="10698480" cy="41148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30000"/>
              </a:lnSpc>
            </a:pPr>
            <a:r>
              <a:rPr sz="4200" b="1" i="1">
                <a:solidFill>
                  <a:srgbClr val="FAF6F1"/>
                </a:solidFill>
                <a:latin typeface="Cormorant Garamond"/>
              </a:rPr>
              <a:t>"Eu preciso te falar a verdade.</a:t>
            </a:r>
          </a:p>
          <a:p>
            <a:pPr algn="ctr">
              <a:lnSpc>
                <a:spcPct val="130000"/>
              </a:lnSpc>
            </a:pPr>
            <a:r>
              <a:rPr sz="4200" b="1" i="1">
                <a:solidFill>
                  <a:srgbClr val="FAF6F1"/>
                </a:solidFill>
                <a:latin typeface="Cormorant Garamond"/>
              </a:rPr>
              <a:t>Eu não tenho dinheiro</a:t>
            </a:r>
          </a:p>
          <a:p>
            <a:pPr algn="ctr">
              <a:lnSpc>
                <a:spcPct val="130000"/>
              </a:lnSpc>
            </a:pPr>
            <a:r>
              <a:rPr sz="4200" b="1" i="1">
                <a:solidFill>
                  <a:srgbClr val="FAF6F1"/>
                </a:solidFill>
                <a:latin typeface="Cormorant Garamond"/>
              </a:rPr>
              <a:t>para pagar esse curso agora.</a:t>
            </a:r>
          </a:p>
          <a:p>
            <a:pPr algn="ctr">
              <a:lnSpc>
                <a:spcPct val="130000"/>
              </a:lnSpc>
            </a:pPr>
          </a:p>
          <a:p>
            <a:pPr algn="ctr">
              <a:lnSpc>
                <a:spcPct val="130000"/>
              </a:lnSpc>
            </a:pPr>
            <a:r>
              <a:rPr sz="4200" b="1" i="1">
                <a:solidFill>
                  <a:srgbClr val="A6646A"/>
                </a:solidFill>
                <a:latin typeface="Playfair Display"/>
              </a:rPr>
              <a:t>Mas eu vou pagar."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760720"/>
            <a:ext cx="12191695" cy="4572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2800" b="0" i="0">
                <a:solidFill>
                  <a:srgbClr val="E8B4B8"/>
                </a:solidFill>
                <a:latin typeface="Caveat"/>
              </a:rPr>
              <a:t>Porque fazedores fazem.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E8D5C4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E8D5C4"/>
                </a:solidFill>
                <a:latin typeface="Inter"/>
              </a:rPr>
              <a:t>10 / 38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2A24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E8B4B8"/>
                </a:solidFill>
                <a:latin typeface="Inter"/>
              </a:rPr>
              <a:t>ÊXODO 14 · O MAR VERMELHO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11247120" cy="18288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25000"/>
              </a:lnSpc>
            </a:pPr>
            <a:r>
              <a:rPr sz="4200" b="0" i="1">
                <a:solidFill>
                  <a:srgbClr val="FAF6F1"/>
                </a:solidFill>
                <a:latin typeface="Playfair Display"/>
              </a:rPr>
              <a:t>"Talvez o mar já esteja aberto…</a:t>
            </a:r>
          </a:p>
          <a:p>
            <a:pPr algn="ctr">
              <a:lnSpc>
                <a:spcPct val="125000"/>
              </a:lnSpc>
            </a:pPr>
            <a:r>
              <a:rPr sz="4200" b="0" i="1">
                <a:solidFill>
                  <a:srgbClr val="FAF6F1"/>
                </a:solidFill>
                <a:latin typeface="Playfair Display"/>
              </a:rPr>
              <a:t>e esteja faltando coragem para </a:t>
            </a:r>
            <a:r>
              <a:rPr sz="4200" b="0" i="1">
                <a:solidFill>
                  <a:srgbClr val="FAF6F1"/>
                </a:solidFill>
                <a:latin typeface="Cormorant Garamond"/>
              </a:rPr>
              <a:t>caminhar</a:t>
            </a:r>
            <a:r>
              <a:rPr sz="4200" b="0" i="1">
                <a:solidFill>
                  <a:srgbClr val="FAF6F1"/>
                </a:solidFill>
                <a:latin typeface="Playfair Display"/>
              </a:rPr>
              <a:t>."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5184648" y="4114800"/>
            <a:ext cx="1828800" cy="0"/>
          </a:xfrm>
          <a:prstGeom prst="line">
            <a:avLst/>
          </a:prstGeom>
          <a:ln w="12700">
            <a:solidFill>
              <a:srgbClr val="E8B4B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4389120"/>
            <a:ext cx="11247120" cy="13716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40000"/>
              </a:lnSpc>
            </a:pPr>
            <a:r>
              <a:rPr sz="2800" b="0" i="1">
                <a:solidFill>
                  <a:srgbClr val="E8D5C4"/>
                </a:solidFill>
                <a:latin typeface="Cormorant Garamond"/>
              </a:rPr>
              <a:t>Milagre não começa quando o mar abre.</a:t>
            </a:r>
          </a:p>
          <a:p>
            <a:pPr algn="ctr">
              <a:lnSpc>
                <a:spcPct val="140000"/>
              </a:lnSpc>
            </a:pPr>
            <a:r>
              <a:rPr sz="2800" b="0" i="1">
                <a:solidFill>
                  <a:srgbClr val="E8D5C4"/>
                </a:solidFill>
                <a:latin typeface="Cormorant Garamond"/>
              </a:rPr>
              <a:t>Milagre começa quando a gente decide </a:t>
            </a:r>
            <a:r>
              <a:rPr sz="2800" b="0" i="1">
                <a:solidFill>
                  <a:srgbClr val="A6646A"/>
                </a:solidFill>
                <a:latin typeface="Cormorant Garamond"/>
              </a:rPr>
              <a:t>obedecer</a:t>
            </a:r>
            <a:r>
              <a:rPr sz="2800" b="0" i="1">
                <a:solidFill>
                  <a:srgbClr val="E8D5C4"/>
                </a:solidFill>
                <a:latin typeface="Cormorant Garamond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E8D5C4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E8D5C4"/>
                </a:solidFill>
                <a:latin typeface="Inter"/>
              </a:rPr>
              <a:t>11 / 38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2A24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E8B4B8"/>
                </a:solidFill>
                <a:latin typeface="Inter"/>
              </a:rPr>
              <a:t>APÓS A CHAVE 2 · FAZER · PARA REFLETIR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194560"/>
            <a:ext cx="11247120" cy="22860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25000"/>
              </a:lnSpc>
            </a:pPr>
            <a:r>
              <a:rPr sz="4800" b="0" i="1">
                <a:solidFill>
                  <a:srgbClr val="FAF6F1"/>
                </a:solidFill>
                <a:latin typeface="Playfair Display"/>
              </a:rPr>
              <a:t>"Onde você está parada por </a:t>
            </a:r>
            <a:r>
              <a:rPr sz="4800" b="0" i="1">
                <a:solidFill>
                  <a:srgbClr val="FAF6F1"/>
                </a:solidFill>
                <a:latin typeface="Cormorant Garamond"/>
              </a:rPr>
              <a:t>medo</a:t>
            </a:r>
            <a:r>
              <a:rPr sz="4800" b="0" i="1">
                <a:solidFill>
                  <a:srgbClr val="FAF6F1"/>
                </a:solidFill>
                <a:latin typeface="Playfair Display"/>
              </a:rPr>
              <a:t>,</a:t>
            </a:r>
          </a:p>
          <a:p>
            <a:pPr algn="ctr">
              <a:lnSpc>
                <a:spcPct val="125000"/>
              </a:lnSpc>
            </a:pPr>
            <a:r>
              <a:rPr sz="4800" b="0" i="1">
                <a:solidFill>
                  <a:srgbClr val="FAF6F1"/>
                </a:solidFill>
                <a:latin typeface="Playfair Display"/>
              </a:rPr>
              <a:t>mesmo sabendo qual é o próximo passo?"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84648" y="5029200"/>
            <a:ext cx="1828800" cy="548640"/>
          </a:xfrm>
          <a:prstGeom prst="roundRect">
            <a:avLst/>
          </a:prstGeom>
          <a:noFill/>
          <a:ln w="9525">
            <a:solidFill>
              <a:srgbClr val="E8B4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184648" y="5074920"/>
            <a:ext cx="1828800" cy="4572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200" b="1" i="0" spc="600">
                <a:solidFill>
                  <a:srgbClr val="E8B4B8"/>
                </a:solidFill>
                <a:latin typeface="Inter"/>
              </a:rPr>
              <a:t>· ANOTE 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E8D5C4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E8D5C4"/>
                </a:solidFill>
                <a:latin typeface="Inter"/>
              </a:rPr>
              <a:t>12 / 38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  <a:gradFill rotWithShape="1" flip="none">
            <a:gsLst>
              <a:gs pos="0">
                <a:srgbClr val="FAF6F1"/>
              </a:gs>
              <a:gs pos="100000">
                <a:srgbClr val="E8B4B8"/>
              </a:gs>
            </a:gsLst>
            <a:lin ang="8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A6646A"/>
                </a:solidFill>
                <a:latin typeface="Inter"/>
              </a:rPr>
              <a:t>TERCEIRA CHAVE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1188720"/>
            <a:ext cx="3657600" cy="27432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24000" b="1" i="1">
                <a:solidFill>
                  <a:srgbClr val="A6646A"/>
                </a:solidFill>
                <a:latin typeface="Playfair Display"/>
              </a:rPr>
              <a:t>03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0000" y="1828800"/>
            <a:ext cx="6750000" cy="1828800"/>
          </a:xfrm>
          <a:prstGeom prst="rect">
            <a:avLst/>
          </a:prstGeom>
          <a:noFill/>
        </p:spPr>
        <p:txBody>
          <a:bodyPr wrap="none" lIns="45720" rIns="45720" anchor="ctr"/>
          <a:lstStyle/>
          <a:p>
            <a:pPr algn="l">
              <a:lnSpc>
                <a:spcPct val="115000"/>
              </a:lnSpc>
            </a:pPr>
            <a:r>
              <a:rPr sz="8000" b="1" i="0">
                <a:solidFill>
                  <a:srgbClr val="2A2421"/>
                </a:solidFill>
                <a:latin typeface="Playfair Display"/>
              </a:rPr>
              <a:t>Identidade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60000" y="3108960"/>
            <a:ext cx="6750000" cy="64008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2600" b="0" i="1">
                <a:solidFill>
                  <a:srgbClr val="A6646A"/>
                </a:solidFill>
                <a:latin typeface="Cormorant Garamond"/>
              </a:rPr>
              <a:t>Diferença não é defeito.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572000"/>
            <a:ext cx="12191695" cy="1645920"/>
          </a:xfrm>
          <a:prstGeom prst="rect">
            <a:avLst/>
          </a:prstGeom>
          <a:solidFill>
            <a:srgbClr val="FAF6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0" y="4937760"/>
            <a:ext cx="12191695" cy="7315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3000" b="0" i="1">
                <a:solidFill>
                  <a:srgbClr val="2A2421"/>
                </a:solidFill>
                <a:latin typeface="Cormorant Garamond"/>
              </a:rPr>
              <a:t>"Eu confundia diferença com defeito."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5C504A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5C504A"/>
                </a:solidFill>
                <a:latin typeface="Inter"/>
              </a:rPr>
              <a:t>13 / 38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_campo_reflexa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  <a:gradFill rotWithShape="1" flip="none">
            <a:gsLst>
              <a:gs pos="0">
                <a:srgbClr val="000000">
                  <a:alpha val="20000"/>
                </a:srgbClr>
              </a:gs>
              <a:gs pos="60000">
                <a:srgbClr val="000000">
                  <a:alpha val="55000"/>
                </a:srgbClr>
              </a:gs>
              <a:gs pos="100000">
                <a:srgbClr val="140F0C">
                  <a:alpha val="80000"/>
                </a:srgb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E8B4B8"/>
                </a:solidFill>
                <a:latin typeface="Inter"/>
              </a:rPr>
              <a:t>A DOR DA NÃO-PERTENÇA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286000"/>
            <a:ext cx="11247120" cy="22860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25000"/>
              </a:lnSpc>
            </a:pPr>
            <a:r>
              <a:rPr sz="4600" b="1" i="1">
                <a:solidFill>
                  <a:srgbClr val="FAF6F1"/>
                </a:solidFill>
                <a:latin typeface="Playfair Display"/>
              </a:rPr>
              <a:t>Quem não conhece sua </a:t>
            </a:r>
            <a:r>
              <a:rPr sz="4600" b="1" i="1">
                <a:solidFill>
                  <a:srgbClr val="FAF6F1"/>
                </a:solidFill>
                <a:latin typeface="Cormorant Garamond"/>
              </a:rPr>
              <a:t>identidade</a:t>
            </a:r>
            <a:r>
              <a:rPr sz="4600" b="1" i="1">
                <a:solidFill>
                  <a:srgbClr val="FAF6F1"/>
                </a:solidFill>
                <a:latin typeface="Playfair Display"/>
              </a:rPr>
              <a:t>…</a:t>
            </a:r>
          </a:p>
          <a:p>
            <a:pPr algn="ctr">
              <a:lnSpc>
                <a:spcPct val="125000"/>
              </a:lnSpc>
            </a:pPr>
            <a:r>
              <a:rPr sz="4600" b="1" i="1">
                <a:solidFill>
                  <a:srgbClr val="FAF6F1"/>
                </a:solidFill>
                <a:latin typeface="Playfair Display"/>
              </a:rPr>
              <a:t>aceita </a:t>
            </a:r>
            <a:r>
              <a:rPr sz="4600" b="1" i="1">
                <a:solidFill>
                  <a:srgbClr val="A6646A"/>
                </a:solidFill>
                <a:latin typeface="Playfair Display"/>
              </a:rPr>
              <a:t>qualquer lugar</a:t>
            </a:r>
            <a:r>
              <a:rPr sz="4600" b="1" i="1">
                <a:solidFill>
                  <a:srgbClr val="FAF6F1"/>
                </a:solidFill>
                <a:latin typeface="Playfair Display"/>
              </a:rPr>
              <a:t> para pertencer.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E8D5C4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E8D5C4"/>
                </a:solidFill>
                <a:latin typeface="Inter"/>
              </a:rPr>
              <a:t>14 / 38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_clin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  <a:gradFill rotWithShape="1" flip="none">
            <a:gsLst>
              <a:gs pos="0">
                <a:srgbClr val="000000">
                  <a:alpha val="20000"/>
                </a:srgbClr>
              </a:gs>
              <a:gs pos="60000">
                <a:srgbClr val="000000">
                  <a:alpha val="55000"/>
                </a:srgbClr>
              </a:gs>
              <a:gs pos="100000">
                <a:srgbClr val="140F0C">
                  <a:alpha val="80000"/>
                </a:srgb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E8B4B8"/>
                </a:solidFill>
                <a:latin typeface="Inter"/>
              </a:rPr>
              <a:t>A FILHA QUE FOI RECONHECIDA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645920"/>
            <a:ext cx="10332720" cy="41148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50000"/>
              </a:lnSpc>
            </a:pPr>
            <a:r>
              <a:rPr sz="2800" b="0" i="1">
                <a:solidFill>
                  <a:srgbClr val="FAF6F1"/>
                </a:solidFill>
                <a:latin typeface="Cormorant Garamond"/>
              </a:rPr>
              <a:t>Depois que entreguei minha vida ao Senhor</a:t>
            </a:r>
          </a:p>
          <a:p>
            <a:pPr algn="ctr">
              <a:lnSpc>
                <a:spcPct val="150000"/>
              </a:lnSpc>
            </a:pPr>
            <a:r>
              <a:rPr sz="2800" b="0" i="1">
                <a:solidFill>
                  <a:srgbClr val="FAF6F1"/>
                </a:solidFill>
                <a:latin typeface="Cormorant Garamond"/>
              </a:rPr>
              <a:t>e entendi minha identidade de </a:t>
            </a:r>
            <a:r>
              <a:rPr sz="2800" b="0" i="1">
                <a:solidFill>
                  <a:srgbClr val="FAF6F1"/>
                </a:solidFill>
                <a:latin typeface="Cormorant Garamond"/>
              </a:rPr>
              <a:t>filha</a:t>
            </a:r>
          </a:p>
          <a:p>
            <a:pPr algn="ctr">
              <a:lnSpc>
                <a:spcPct val="150000"/>
              </a:lnSpc>
            </a:pPr>
            <a:r>
              <a:rPr sz="2800" b="0" i="1">
                <a:solidFill>
                  <a:srgbClr val="FAF6F1"/>
                </a:solidFill>
                <a:latin typeface="Cormorant Garamond"/>
              </a:rPr>
              <a:t>e o meu propósito na vida das mulheres…</a:t>
            </a:r>
          </a:p>
          <a:p>
            <a:pPr algn="ctr">
              <a:lnSpc>
                <a:spcPct val="150000"/>
              </a:lnSpc>
            </a:pPr>
          </a:p>
          <a:p>
            <a:pPr algn="ctr">
              <a:lnSpc>
                <a:spcPct val="150000"/>
              </a:lnSpc>
            </a:pPr>
            <a:r>
              <a:rPr sz="2800" b="0" i="1">
                <a:solidFill>
                  <a:srgbClr val="A6646A"/>
                </a:solidFill>
                <a:latin typeface="Cormorant Garamond"/>
              </a:rPr>
              <a:t>comecei a ser reconhecida.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E8D5C4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E8D5C4"/>
                </a:solidFill>
                <a:latin typeface="Inter"/>
              </a:rPr>
              <a:t>15 / 38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2A24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E8B4B8"/>
                </a:solidFill>
                <a:latin typeface="Inter"/>
              </a:rPr>
              <a:t>APÓS A CHAVE 3 · IDENTIDADE · PARA REFLETIR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11247120" cy="27432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25000"/>
              </a:lnSpc>
            </a:pPr>
            <a:r>
              <a:rPr sz="4600" b="0" i="1">
                <a:solidFill>
                  <a:srgbClr val="FAF6F1"/>
                </a:solidFill>
                <a:latin typeface="Playfair Display"/>
              </a:rPr>
              <a:t>"Em qual área da sua vida</a:t>
            </a:r>
          </a:p>
          <a:p>
            <a:pPr algn="ctr">
              <a:lnSpc>
                <a:spcPct val="125000"/>
              </a:lnSpc>
            </a:pPr>
            <a:r>
              <a:rPr sz="4600" b="0" i="1">
                <a:solidFill>
                  <a:srgbClr val="FAF6F1"/>
                </a:solidFill>
                <a:latin typeface="Playfair Display"/>
              </a:rPr>
              <a:t>você ainda está tentando </a:t>
            </a:r>
            <a:r>
              <a:rPr sz="4600" b="0" i="1">
                <a:solidFill>
                  <a:srgbClr val="FAF6F1"/>
                </a:solidFill>
                <a:latin typeface="Cormorant Garamond"/>
              </a:rPr>
              <a:t>caber</a:t>
            </a:r>
          </a:p>
          <a:p>
            <a:pPr algn="ctr">
              <a:lnSpc>
                <a:spcPct val="125000"/>
              </a:lnSpc>
            </a:pPr>
            <a:r>
              <a:rPr sz="4600" b="0" i="1">
                <a:solidFill>
                  <a:srgbClr val="FAF6F1"/>
                </a:solidFill>
                <a:latin typeface="Playfair Display"/>
              </a:rPr>
              <a:t>para ser aceita?"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84648" y="5212080"/>
            <a:ext cx="1828800" cy="548640"/>
          </a:xfrm>
          <a:prstGeom prst="roundRect">
            <a:avLst/>
          </a:prstGeom>
          <a:noFill/>
          <a:ln w="9525">
            <a:solidFill>
              <a:srgbClr val="E8B4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184648" y="5257800"/>
            <a:ext cx="1828800" cy="4572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200" b="1" i="0" spc="600">
                <a:solidFill>
                  <a:srgbClr val="E8B4B8"/>
                </a:solidFill>
                <a:latin typeface="Inter"/>
              </a:rPr>
              <a:t>· ANOTE 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E8D5C4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E8D5C4"/>
                </a:solidFill>
                <a:latin typeface="Inter"/>
              </a:rPr>
              <a:t>16 / 38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  <a:gradFill rotWithShape="1" flip="none">
            <a:gsLst>
              <a:gs pos="0">
                <a:srgbClr val="F5EBE0"/>
              </a:gs>
              <a:gs pos="100000">
                <a:srgbClr val="DDB892"/>
              </a:gs>
            </a:gsLst>
            <a:lin ang="8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A6646A"/>
                </a:solidFill>
                <a:latin typeface="Inter"/>
              </a:rPr>
              <a:t>QUARTA CHAVE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1188720"/>
            <a:ext cx="3657600" cy="27432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24000" b="1" i="1">
                <a:solidFill>
                  <a:srgbClr val="A6646A"/>
                </a:solidFill>
                <a:latin typeface="Playfair Display"/>
              </a:rPr>
              <a:t>04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1828800"/>
            <a:ext cx="5486400" cy="18288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8800" b="1" i="0">
                <a:solidFill>
                  <a:srgbClr val="2A2421"/>
                </a:solidFill>
                <a:latin typeface="Playfair Display"/>
              </a:rPr>
              <a:t>Direção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3108960"/>
            <a:ext cx="5943600" cy="64008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2600" b="0" i="1">
                <a:solidFill>
                  <a:srgbClr val="A6646A"/>
                </a:solidFill>
                <a:latin typeface="Cormorant Garamond"/>
              </a:rPr>
              <a:t>Força não substitui céu.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572000"/>
            <a:ext cx="12191695" cy="1645920"/>
          </a:xfrm>
          <a:prstGeom prst="rect">
            <a:avLst/>
          </a:prstGeom>
          <a:solidFill>
            <a:srgbClr val="FAF6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0" y="4754880"/>
            <a:ext cx="12191695" cy="7315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2800" b="0" i="1">
                <a:solidFill>
                  <a:srgbClr val="2A2421"/>
                </a:solidFill>
                <a:latin typeface="Cormorant Garamond"/>
              </a:rPr>
              <a:t>"Há caminho que parece certo ao homem…"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53212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200" b="1" i="0" spc="500">
                <a:solidFill>
                  <a:srgbClr val="A6646A"/>
                </a:solidFill>
                <a:latin typeface="Inter"/>
              </a:rPr>
              <a:t>PROVÉRBIOS 14:12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5C504A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5C504A"/>
                </a:solidFill>
                <a:latin typeface="Inter"/>
              </a:rPr>
              <a:t>17 / 38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2A24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E8B4B8"/>
                </a:solidFill>
                <a:latin typeface="Inter"/>
              </a:rPr>
              <a:t>APOCALIPSE 3:7–8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11247120" cy="41148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30000"/>
              </a:lnSpc>
            </a:pPr>
            <a:r>
              <a:rPr sz="4400" b="1" i="0">
                <a:solidFill>
                  <a:srgbClr val="FAF6F1"/>
                </a:solidFill>
                <a:latin typeface="Playfair Display"/>
              </a:rPr>
              <a:t>"O que Ele </a:t>
            </a:r>
            <a:r>
              <a:rPr sz="4400" b="1" i="1">
                <a:solidFill>
                  <a:srgbClr val="FAF6F1"/>
                </a:solidFill>
                <a:latin typeface="Cormorant Garamond"/>
              </a:rPr>
              <a:t>abre</a:t>
            </a:r>
            <a:r>
              <a:rPr sz="4400" b="1" i="0">
                <a:solidFill>
                  <a:srgbClr val="FAF6F1"/>
                </a:solidFill>
                <a:latin typeface="Playfair Display"/>
              </a:rPr>
              <a:t>,</a:t>
            </a:r>
          </a:p>
          <a:p>
            <a:pPr algn="ctr">
              <a:lnSpc>
                <a:spcPct val="130000"/>
              </a:lnSpc>
            </a:pPr>
            <a:r>
              <a:rPr sz="4400" b="1" i="0">
                <a:solidFill>
                  <a:srgbClr val="FAF6F1"/>
                </a:solidFill>
                <a:latin typeface="Playfair Display"/>
              </a:rPr>
              <a:t>ninguém pode fechar.</a:t>
            </a:r>
          </a:p>
          <a:p>
            <a:pPr algn="ctr">
              <a:lnSpc>
                <a:spcPct val="130000"/>
              </a:lnSpc>
            </a:pPr>
          </a:p>
          <a:p>
            <a:pPr algn="ctr">
              <a:lnSpc>
                <a:spcPct val="130000"/>
              </a:lnSpc>
            </a:pPr>
            <a:r>
              <a:rPr sz="4400" b="1" i="0">
                <a:solidFill>
                  <a:srgbClr val="FAF6F1"/>
                </a:solidFill>
                <a:latin typeface="Playfair Display"/>
              </a:rPr>
              <a:t>O que Ele </a:t>
            </a:r>
            <a:r>
              <a:rPr sz="4400" b="1" i="1">
                <a:solidFill>
                  <a:srgbClr val="FAF6F1"/>
                </a:solidFill>
                <a:latin typeface="Cormorant Garamond"/>
              </a:rPr>
              <a:t>fecha</a:t>
            </a:r>
            <a:r>
              <a:rPr sz="4400" b="1" i="0">
                <a:solidFill>
                  <a:srgbClr val="FAF6F1"/>
                </a:solidFill>
                <a:latin typeface="Playfair Display"/>
              </a:rPr>
              <a:t>,</a:t>
            </a:r>
          </a:p>
          <a:p>
            <a:pPr algn="ctr">
              <a:lnSpc>
                <a:spcPct val="130000"/>
              </a:lnSpc>
            </a:pPr>
            <a:r>
              <a:rPr sz="4400" b="1" i="0">
                <a:solidFill>
                  <a:srgbClr val="FAF6F1"/>
                </a:solidFill>
                <a:latin typeface="Playfair Display"/>
              </a:rPr>
              <a:t>ninguém pode abrir."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5184648" y="5669280"/>
            <a:ext cx="1828800" cy="0"/>
          </a:xfrm>
          <a:prstGeom prst="line">
            <a:avLst/>
          </a:prstGeom>
          <a:ln w="12700">
            <a:solidFill>
              <a:srgbClr val="E8B4B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5852160"/>
            <a:ext cx="11247120" cy="9144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40000"/>
              </a:lnSpc>
            </a:pPr>
            <a:r>
              <a:rPr sz="2200" b="0" i="1">
                <a:solidFill>
                  <a:srgbClr val="E8D5C4"/>
                </a:solidFill>
                <a:latin typeface="Cormorant Garamond"/>
              </a:rPr>
              <a:t>Nem toda porta fechada é derrota.</a:t>
            </a:r>
          </a:p>
          <a:p>
            <a:pPr algn="ctr">
              <a:lnSpc>
                <a:spcPct val="140000"/>
              </a:lnSpc>
            </a:pPr>
            <a:r>
              <a:rPr sz="2200" b="0" i="1">
                <a:solidFill>
                  <a:srgbClr val="E8D5C4"/>
                </a:solidFill>
                <a:latin typeface="Cormorant Garamond"/>
              </a:rPr>
              <a:t>Às vezes… é </a:t>
            </a:r>
            <a:r>
              <a:rPr sz="2200" b="0" i="1">
                <a:solidFill>
                  <a:srgbClr val="A6646A"/>
                </a:solidFill>
                <a:latin typeface="Cormorant Garamond"/>
              </a:rPr>
              <a:t>proteção</a:t>
            </a:r>
            <a:r>
              <a:rPr sz="2200" b="0" i="1">
                <a:solidFill>
                  <a:srgbClr val="E8D5C4"/>
                </a:solidFill>
                <a:latin typeface="Cormorant Garamond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E8D5C4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E8D5C4"/>
                </a:solidFill>
                <a:latin typeface="Inter"/>
              </a:rPr>
              <a:t>18 / 38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_aeroporto_filh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  <a:gradFill rotWithShape="1" flip="none">
            <a:gsLst>
              <a:gs pos="0">
                <a:srgbClr val="000000">
                  <a:alpha val="20000"/>
                </a:srgbClr>
              </a:gs>
              <a:gs pos="60000">
                <a:srgbClr val="000000">
                  <a:alpha val="55000"/>
                </a:srgbClr>
              </a:gs>
              <a:gs pos="100000">
                <a:srgbClr val="140F0C">
                  <a:alpha val="85000"/>
                </a:srgb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E8B4B8"/>
                </a:solidFill>
                <a:latin typeface="Inter"/>
              </a:rPr>
              <a:t>A ROTA RECALCULADA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463040"/>
            <a:ext cx="10332720" cy="45720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45000"/>
              </a:lnSpc>
            </a:pPr>
            <a:r>
              <a:rPr sz="2600" b="0" i="1">
                <a:solidFill>
                  <a:srgbClr val="FAF6F1"/>
                </a:solidFill>
                <a:latin typeface="Cormorant Garamond"/>
              </a:rPr>
              <a:t>Tomei a decisão do meu casamento</a:t>
            </a:r>
          </a:p>
          <a:p>
            <a:pPr algn="ctr">
              <a:lnSpc>
                <a:spcPct val="145000"/>
              </a:lnSpc>
            </a:pPr>
            <a:r>
              <a:rPr sz="2600" b="0" i="1">
                <a:solidFill>
                  <a:srgbClr val="FAF6F1"/>
                </a:solidFill>
                <a:latin typeface="Cormorant Garamond"/>
              </a:rPr>
              <a:t>sem </a:t>
            </a:r>
            <a:r>
              <a:rPr sz="2600" b="0" i="1">
                <a:solidFill>
                  <a:srgbClr val="FAF6F1"/>
                </a:solidFill>
                <a:latin typeface="Cormorant Garamond"/>
              </a:rPr>
              <a:t>consultar a Deus</a:t>
            </a:r>
            <a:r>
              <a:rPr sz="2600" b="0" i="1">
                <a:solidFill>
                  <a:srgbClr val="FAF6F1"/>
                </a:solidFill>
                <a:latin typeface="Cormorant Garamond"/>
              </a:rPr>
              <a:t>.</a:t>
            </a:r>
          </a:p>
          <a:p>
            <a:pPr algn="ctr">
              <a:lnSpc>
                <a:spcPct val="145000"/>
              </a:lnSpc>
            </a:pPr>
          </a:p>
          <a:p>
            <a:pPr algn="ctr">
              <a:lnSpc>
                <a:spcPct val="145000"/>
              </a:lnSpc>
            </a:pPr>
            <a:r>
              <a:rPr sz="2600" b="0" i="1">
                <a:solidFill>
                  <a:srgbClr val="FAF6F1"/>
                </a:solidFill>
                <a:latin typeface="Cormorant Garamond"/>
              </a:rPr>
              <a:t>Entendi que escolhas sem Deus</a:t>
            </a:r>
          </a:p>
          <a:p>
            <a:pPr algn="ctr">
              <a:lnSpc>
                <a:spcPct val="145000"/>
              </a:lnSpc>
            </a:pPr>
            <a:r>
              <a:rPr sz="2600" b="0" i="1">
                <a:solidFill>
                  <a:srgbClr val="FAF6F1"/>
                </a:solidFill>
                <a:latin typeface="Cormorant Garamond"/>
              </a:rPr>
              <a:t>podem te fazer ter que </a:t>
            </a:r>
            <a:r>
              <a:rPr sz="2600" b="0" i="1">
                <a:solidFill>
                  <a:srgbClr val="A6646A"/>
                </a:solidFill>
                <a:latin typeface="Cormorant Garamond"/>
              </a:rPr>
              <a:t>recalcular a rota</a:t>
            </a:r>
          </a:p>
          <a:p>
            <a:pPr algn="ctr">
              <a:lnSpc>
                <a:spcPct val="145000"/>
              </a:lnSpc>
            </a:pPr>
            <a:r>
              <a:rPr sz="2600" b="0" i="1">
                <a:solidFill>
                  <a:srgbClr val="FAF6F1"/>
                </a:solidFill>
                <a:latin typeface="Cormorant Garamond"/>
              </a:rPr>
              <a:t>e trazer consequências por gerações.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E8D5C4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E8D5C4"/>
                </a:solidFill>
                <a:latin typeface="Inter"/>
              </a:rPr>
              <a:t>19 / 38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  <a:gradFill rotWithShape="1" flip="none">
            <a:gsLst>
              <a:gs pos="0">
                <a:srgbClr val="FAF6F1"/>
              </a:gs>
              <a:gs pos="100000">
                <a:srgbClr val="F5E1DC"/>
              </a:gs>
            </a:gsLst>
            <a:lin ang="8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A6646A"/>
                </a:solidFill>
                <a:latin typeface="Inter"/>
              </a:rPr>
              <a:t>ABERTURA · O DIÁRIO</a:t>
            </a:r>
          </a:p>
        </p:txBody>
      </p:sp>
      <p:sp>
        <p:nvSpPr>
          <p:cNvPr id="4" name="Rectangle 3"/>
          <p:cNvSpPr/>
          <p:nvPr/>
        </p:nvSpPr>
        <p:spPr>
          <a:xfrm>
            <a:off x="731520" y="1097280"/>
            <a:ext cx="10698480" cy="5120640"/>
          </a:xfrm>
          <a:prstGeom prst="rect">
            <a:avLst/>
          </a:prstGeom>
          <a:solidFill>
            <a:srgbClr val="FCFAF6"/>
          </a:solidFill>
          <a:ln w="6350">
            <a:solidFill>
              <a:srgbClr val="E8D5C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731520" y="1097280"/>
            <a:ext cx="73152" cy="5120640"/>
          </a:xfrm>
          <a:prstGeom prst="rect">
            <a:avLst/>
          </a:prstGeom>
          <a:solidFill>
            <a:srgbClr val="A664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097280" y="1371600"/>
            <a:ext cx="10058400" cy="8229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3600" b="0" i="1">
                <a:solidFill>
                  <a:srgbClr val="A6646A"/>
                </a:solidFill>
                <a:latin typeface="Cormorant Garamond"/>
              </a:rPr>
              <a:t>Hoje vou contar a história de uma menina...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" y="2286000"/>
            <a:ext cx="10058400" cy="27432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50000"/>
              </a:lnSpc>
            </a:pPr>
            <a:r>
              <a:rPr sz="1800" b="0" i="0">
                <a:solidFill>
                  <a:srgbClr val="2A2421"/>
                </a:solidFill>
                <a:latin typeface="Inter"/>
              </a:rPr>
              <a:t>O pai dela sempre dizia:</a:t>
            </a:r>
          </a:p>
          <a:p>
            <a:pPr algn="l">
              <a:lnSpc>
                <a:spcPct val="150000"/>
              </a:lnSpc>
            </a:pPr>
            <a:r>
              <a:rPr sz="1800" b="0" i="1">
                <a:solidFill>
                  <a:srgbClr val="2A2421"/>
                </a:solidFill>
                <a:latin typeface="Inter"/>
              </a:rPr>
              <a:t>"Tu quer algo? Sonha, desenha, visualiza e faz acontecer — fazendo por merecer."</a:t>
            </a:r>
          </a:p>
          <a:p>
            <a:pPr algn="l">
              <a:lnSpc>
                <a:spcPct val="150000"/>
              </a:lnSpc>
            </a:pPr>
          </a:p>
          <a:p>
            <a:pPr algn="l">
              <a:lnSpc>
                <a:spcPct val="150000"/>
              </a:lnSpc>
            </a:pPr>
            <a:r>
              <a:rPr sz="1800" b="0" i="0">
                <a:solidFill>
                  <a:srgbClr val="2A2421"/>
                </a:solidFill>
                <a:latin typeface="Inter"/>
              </a:rPr>
              <a:t>Mas ele também ensinava sobre </a:t>
            </a:r>
            <a:r>
              <a:rPr sz="1800" b="1" i="0">
                <a:solidFill>
                  <a:srgbClr val="2A2421"/>
                </a:solidFill>
                <a:latin typeface="Inter"/>
              </a:rPr>
              <a:t>valores</a:t>
            </a:r>
            <a:r>
              <a:rPr sz="1800" b="0" i="0">
                <a:solidFill>
                  <a:srgbClr val="2A2421"/>
                </a:solidFill>
                <a:latin typeface="Inter"/>
              </a:rPr>
              <a:t>, </a:t>
            </a:r>
            <a:r>
              <a:rPr sz="1800" b="1" i="0">
                <a:solidFill>
                  <a:srgbClr val="2A2421"/>
                </a:solidFill>
                <a:latin typeface="Inter"/>
              </a:rPr>
              <a:t>caráter</a:t>
            </a:r>
            <a:r>
              <a:rPr sz="1800" b="0" i="0">
                <a:solidFill>
                  <a:srgbClr val="2A2421"/>
                </a:solidFill>
                <a:latin typeface="Inter"/>
              </a:rPr>
              <a:t>, </a:t>
            </a:r>
            <a:r>
              <a:rPr sz="1800" b="1" i="0">
                <a:solidFill>
                  <a:srgbClr val="2A2421"/>
                </a:solidFill>
                <a:latin typeface="Inter"/>
              </a:rPr>
              <a:t>lealdade</a:t>
            </a:r>
            <a:r>
              <a:rPr sz="1800" b="0" i="0">
                <a:solidFill>
                  <a:srgbClr val="2A2421"/>
                </a:solidFill>
                <a:latin typeface="Inter"/>
              </a:rPr>
              <a:t> e </a:t>
            </a:r>
            <a:r>
              <a:rPr sz="1800" b="1" i="0">
                <a:solidFill>
                  <a:srgbClr val="2A2421"/>
                </a:solidFill>
                <a:latin typeface="Inter"/>
              </a:rPr>
              <a:t>princípios</a:t>
            </a:r>
            <a:r>
              <a:rPr sz="1800" b="0" i="0">
                <a:solidFill>
                  <a:srgbClr val="2A2421"/>
                </a:solidFill>
                <a:latin typeface="Inter"/>
              </a:rPr>
              <a:t>.</a:t>
            </a:r>
          </a:p>
          <a:p>
            <a:pPr algn="l">
              <a:lnSpc>
                <a:spcPct val="150000"/>
              </a:lnSpc>
            </a:pPr>
          </a:p>
          <a:p>
            <a:pPr algn="l">
              <a:lnSpc>
                <a:spcPct val="150000"/>
              </a:lnSpc>
            </a:pPr>
            <a:r>
              <a:rPr sz="1800" b="0" i="0">
                <a:solidFill>
                  <a:srgbClr val="A6646A"/>
                </a:solidFill>
                <a:latin typeface="Inter"/>
              </a:rPr>
              <a:t>Dinheiro é consequência. Caráter é escolha.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280" y="5120640"/>
            <a:ext cx="10058400" cy="4572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2200" b="0" i="1">
                <a:solidFill>
                  <a:srgbClr val="5C504A"/>
                </a:solidFill>
                <a:latin typeface="Cormorant Garamond"/>
              </a:rPr>
              <a:t>"Ensina a criança no caminho em que deve andar..."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7280" y="5577840"/>
            <a:ext cx="10058400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1100" b="1" i="0" spc="400">
                <a:solidFill>
                  <a:srgbClr val="A6646A"/>
                </a:solidFill>
                <a:latin typeface="Inter"/>
              </a:rPr>
              <a:t>PROVÉRBIOS 22:6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5C504A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5C504A"/>
                </a:solidFill>
                <a:latin typeface="Inter"/>
              </a:rPr>
              <a:t>02 / 38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6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A6646A"/>
                </a:solidFill>
                <a:latin typeface="Inter"/>
              </a:rPr>
              <a:t>O VAZIO QUE NÃO SE PREENCHE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45920"/>
            <a:ext cx="11247120" cy="45720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35000"/>
              </a:lnSpc>
            </a:pPr>
            <a:r>
              <a:rPr sz="4000" b="1" i="1">
                <a:solidFill>
                  <a:srgbClr val="2A2421"/>
                </a:solidFill>
                <a:latin typeface="Playfair Display"/>
              </a:rPr>
              <a:t>Quando a gente tenta preencher</a:t>
            </a:r>
          </a:p>
          <a:p>
            <a:pPr algn="ctr">
              <a:lnSpc>
                <a:spcPct val="135000"/>
              </a:lnSpc>
            </a:pPr>
            <a:r>
              <a:rPr sz="4000" b="1" i="1">
                <a:solidFill>
                  <a:srgbClr val="2A2421"/>
                </a:solidFill>
                <a:latin typeface="Playfair Display"/>
              </a:rPr>
              <a:t>com o mundo aquilo que nasceu</a:t>
            </a:r>
          </a:p>
          <a:p>
            <a:pPr algn="ctr">
              <a:lnSpc>
                <a:spcPct val="135000"/>
              </a:lnSpc>
            </a:pPr>
            <a:r>
              <a:rPr sz="4000" b="1" i="1">
                <a:solidFill>
                  <a:srgbClr val="2A2421"/>
                </a:solidFill>
                <a:latin typeface="Playfair Display"/>
              </a:rPr>
              <a:t>para ser preenchido por </a:t>
            </a:r>
            <a:r>
              <a:rPr sz="4000" b="1" i="1">
                <a:solidFill>
                  <a:srgbClr val="2A2421"/>
                </a:solidFill>
                <a:latin typeface="Cormorant Garamond"/>
              </a:rPr>
              <a:t>Deus</a:t>
            </a:r>
            <a:r>
              <a:rPr sz="4000" b="1" i="1">
                <a:solidFill>
                  <a:srgbClr val="2A2421"/>
                </a:solidFill>
                <a:latin typeface="Playfair Display"/>
              </a:rPr>
              <a:t>…</a:t>
            </a:r>
          </a:p>
          <a:p>
            <a:pPr algn="ctr">
              <a:lnSpc>
                <a:spcPct val="135000"/>
              </a:lnSpc>
            </a:pPr>
          </a:p>
          <a:p>
            <a:pPr algn="ctr">
              <a:lnSpc>
                <a:spcPct val="135000"/>
              </a:lnSpc>
            </a:pPr>
            <a:r>
              <a:rPr sz="4000" b="1" i="1">
                <a:solidFill>
                  <a:srgbClr val="A6646A"/>
                </a:solidFill>
                <a:latin typeface="Playfair Display"/>
              </a:rPr>
              <a:t>uma hora desmorona.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5C504A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5C504A"/>
                </a:solidFill>
                <a:latin typeface="Inter"/>
              </a:rPr>
              <a:t>20 / 38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2A24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E8B4B8"/>
                </a:solidFill>
                <a:latin typeface="Inter"/>
              </a:rPr>
              <a:t>APÓS A CHAVE 4 · DIREÇÃO · PARA REFLETIR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194560"/>
            <a:ext cx="11247120" cy="22860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25000"/>
              </a:lnSpc>
            </a:pPr>
            <a:r>
              <a:rPr sz="5000" b="0" i="1">
                <a:solidFill>
                  <a:srgbClr val="FAF6F1"/>
                </a:solidFill>
                <a:latin typeface="Playfair Display"/>
              </a:rPr>
              <a:t>"Qual decisão você está tomando</a:t>
            </a:r>
          </a:p>
          <a:p>
            <a:pPr algn="ctr">
              <a:lnSpc>
                <a:spcPct val="125000"/>
              </a:lnSpc>
            </a:pPr>
            <a:r>
              <a:rPr sz="5000" b="0" i="1">
                <a:solidFill>
                  <a:srgbClr val="FAF6F1"/>
                </a:solidFill>
                <a:latin typeface="Cormorant Garamond"/>
              </a:rPr>
              <a:t>sem consultar Deus?</a:t>
            </a:r>
            <a:r>
              <a:rPr sz="5000" b="0" i="1">
                <a:solidFill>
                  <a:srgbClr val="FAF6F1"/>
                </a:solidFill>
                <a:latin typeface="Playfair Display"/>
              </a:rPr>
              <a:t>"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84648" y="5029200"/>
            <a:ext cx="1828800" cy="548640"/>
          </a:xfrm>
          <a:prstGeom prst="roundRect">
            <a:avLst/>
          </a:prstGeom>
          <a:noFill/>
          <a:ln w="9525">
            <a:solidFill>
              <a:srgbClr val="E8B4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184648" y="5074920"/>
            <a:ext cx="1828800" cy="4572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200" b="1" i="0" spc="600">
                <a:solidFill>
                  <a:srgbClr val="E8B4B8"/>
                </a:solidFill>
                <a:latin typeface="Inter"/>
              </a:rPr>
              <a:t>· ANOTE 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E8D5C4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E8D5C4"/>
                </a:solidFill>
                <a:latin typeface="Inter"/>
              </a:rPr>
              <a:t>21 / 38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  <a:gradFill rotWithShape="1" flip="none">
            <a:gsLst>
              <a:gs pos="0">
                <a:srgbClr val="FAF6F1"/>
              </a:gs>
              <a:gs pos="100000">
                <a:srgbClr val="E8B4B8"/>
              </a:gs>
            </a:gsLst>
            <a:lin ang="8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A6646A"/>
                </a:solidFill>
                <a:latin typeface="Inter"/>
              </a:rPr>
              <a:t>QUINTA CHAVE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1188720"/>
            <a:ext cx="3657600" cy="27432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24000" b="1" i="1">
                <a:solidFill>
                  <a:srgbClr val="A6646A"/>
                </a:solidFill>
                <a:latin typeface="Playfair Display"/>
              </a:rPr>
              <a:t>05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1828800"/>
            <a:ext cx="5486400" cy="18288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8800" b="1" i="0">
                <a:solidFill>
                  <a:srgbClr val="2A2421"/>
                </a:solidFill>
                <a:latin typeface="Playfair Display"/>
              </a:rPr>
              <a:t>Verdade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3108960"/>
            <a:ext cx="5486400" cy="64008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2600" b="0" i="1">
                <a:solidFill>
                  <a:srgbClr val="A6646A"/>
                </a:solidFill>
                <a:latin typeface="Cormorant Garamond"/>
              </a:rPr>
              <a:t>A verdade liberta.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572000"/>
            <a:ext cx="12191695" cy="1645920"/>
          </a:xfrm>
          <a:prstGeom prst="rect">
            <a:avLst/>
          </a:prstGeom>
          <a:solidFill>
            <a:srgbClr val="FAF6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0" y="4754880"/>
            <a:ext cx="12191695" cy="7315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2600" b="0" i="1">
                <a:solidFill>
                  <a:srgbClr val="2A2421"/>
                </a:solidFill>
                <a:latin typeface="Cormorant Garamond"/>
              </a:rPr>
              <a:t>"Conhecerão a verdade, e a verdade os libertará."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53212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200" b="1" i="0" spc="500">
                <a:solidFill>
                  <a:srgbClr val="A6646A"/>
                </a:solidFill>
                <a:latin typeface="Inter"/>
              </a:rPr>
              <a:t>JOÃO 8:32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5C504A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5C504A"/>
                </a:solidFill>
                <a:latin typeface="Inter"/>
              </a:rPr>
              <a:t>22 / 38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_biblia_pors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  <a:gradFill rotWithShape="1" flip="none">
            <a:gsLst>
              <a:gs pos="0">
                <a:srgbClr val="000000">
                  <a:alpha val="20000"/>
                </a:srgbClr>
              </a:gs>
              <a:gs pos="60000">
                <a:srgbClr val="000000">
                  <a:alpha val="55000"/>
                </a:srgbClr>
              </a:gs>
              <a:gs pos="100000">
                <a:srgbClr val="140F0C">
                  <a:alpha val="80000"/>
                </a:srgb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E8B4B8"/>
                </a:solidFill>
                <a:latin typeface="Inter"/>
              </a:rPr>
              <a:t>A VIRADA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1463040"/>
            <a:ext cx="10698480" cy="45720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50000"/>
              </a:lnSpc>
            </a:pPr>
            <a:r>
              <a:rPr sz="3000" b="0" i="1">
                <a:solidFill>
                  <a:srgbClr val="FAF6F1"/>
                </a:solidFill>
                <a:latin typeface="Cormorant Garamond"/>
              </a:rPr>
              <a:t>Quando conheci Jesus, </a:t>
            </a:r>
            <a:r>
              <a:rPr sz="3000" b="0" i="1">
                <a:solidFill>
                  <a:srgbClr val="FAF6F1"/>
                </a:solidFill>
                <a:latin typeface="Cormorant Garamond"/>
              </a:rPr>
              <a:t>tudo mudou</a:t>
            </a:r>
            <a:r>
              <a:rPr sz="3000" b="0" i="1">
                <a:solidFill>
                  <a:srgbClr val="FAF6F1"/>
                </a:solidFill>
                <a:latin typeface="Cormorant Garamond"/>
              </a:rPr>
              <a:t>.</a:t>
            </a:r>
          </a:p>
          <a:p>
            <a:pPr algn="ctr">
              <a:lnSpc>
                <a:spcPct val="150000"/>
              </a:lnSpc>
            </a:pPr>
          </a:p>
          <a:p>
            <a:pPr algn="ctr">
              <a:lnSpc>
                <a:spcPct val="150000"/>
              </a:lnSpc>
            </a:pPr>
            <a:r>
              <a:rPr sz="3000" b="0" i="1">
                <a:solidFill>
                  <a:srgbClr val="FAF6F1"/>
                </a:solidFill>
                <a:latin typeface="Cormorant Garamond"/>
              </a:rPr>
              <a:t>Burnout. Nova identidade.</a:t>
            </a:r>
          </a:p>
          <a:p>
            <a:pPr algn="ctr">
              <a:lnSpc>
                <a:spcPct val="150000"/>
              </a:lnSpc>
            </a:pPr>
            <a:r>
              <a:rPr sz="3000" b="0" i="1">
                <a:solidFill>
                  <a:srgbClr val="FAF6F1"/>
                </a:solidFill>
                <a:latin typeface="Cormorant Garamond"/>
              </a:rPr>
              <a:t>Sociedade com Deus.</a:t>
            </a:r>
          </a:p>
          <a:p>
            <a:pPr algn="ctr">
              <a:lnSpc>
                <a:spcPct val="150000"/>
              </a:lnSpc>
            </a:pPr>
          </a:p>
          <a:p>
            <a:pPr algn="ctr">
              <a:lnSpc>
                <a:spcPct val="150000"/>
              </a:lnSpc>
            </a:pPr>
            <a:r>
              <a:rPr sz="3000" b="0" i="1">
                <a:solidFill>
                  <a:srgbClr val="A6646A"/>
                </a:solidFill>
                <a:latin typeface="Cormorant Garamond"/>
              </a:rPr>
              <a:t>Me curei para curar mulheres.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E8D5C4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E8D5C4"/>
                </a:solidFill>
                <a:latin typeface="Inter"/>
              </a:rPr>
              <a:t>23 / 38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2A24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E8B4B8"/>
                </a:solidFill>
                <a:latin typeface="Inter"/>
              </a:rPr>
              <a:t>APÓS A CHAVE 5 · VERDADE · PARA REFLETIR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11247120" cy="27432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25000"/>
              </a:lnSpc>
            </a:pPr>
            <a:r>
              <a:rPr sz="4400" b="0" i="1">
                <a:solidFill>
                  <a:srgbClr val="FAF6F1"/>
                </a:solidFill>
                <a:latin typeface="Playfair Display"/>
              </a:rPr>
              <a:t>"Existe alguma verdade</a:t>
            </a:r>
          </a:p>
          <a:p>
            <a:pPr algn="ctr">
              <a:lnSpc>
                <a:spcPct val="125000"/>
              </a:lnSpc>
            </a:pPr>
            <a:r>
              <a:rPr sz="4400" b="0" i="1">
                <a:solidFill>
                  <a:srgbClr val="FAF6F1"/>
                </a:solidFill>
                <a:latin typeface="Playfair Display"/>
              </a:rPr>
              <a:t>que você sabe que precisa </a:t>
            </a:r>
            <a:r>
              <a:rPr sz="4400" b="0" i="1">
                <a:solidFill>
                  <a:srgbClr val="FAF6F1"/>
                </a:solidFill>
                <a:latin typeface="Cormorant Garamond"/>
              </a:rPr>
              <a:t>encarar</a:t>
            </a:r>
            <a:r>
              <a:rPr sz="4400" b="0" i="1">
                <a:solidFill>
                  <a:srgbClr val="FAF6F1"/>
                </a:solidFill>
                <a:latin typeface="Playfair Display"/>
              </a:rPr>
              <a:t>,</a:t>
            </a:r>
          </a:p>
          <a:p>
            <a:pPr algn="ctr">
              <a:lnSpc>
                <a:spcPct val="125000"/>
              </a:lnSpc>
            </a:pPr>
            <a:r>
              <a:rPr sz="4400" b="0" i="1">
                <a:solidFill>
                  <a:srgbClr val="FAF6F1"/>
                </a:solidFill>
                <a:latin typeface="Playfair Display"/>
              </a:rPr>
              <a:t>mas continua evitando?"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84648" y="5212080"/>
            <a:ext cx="1828800" cy="548640"/>
          </a:xfrm>
          <a:prstGeom prst="roundRect">
            <a:avLst/>
          </a:prstGeom>
          <a:noFill/>
          <a:ln w="9525">
            <a:solidFill>
              <a:srgbClr val="E8B4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184648" y="5257800"/>
            <a:ext cx="1828800" cy="4572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200" b="1" i="0" spc="600">
                <a:solidFill>
                  <a:srgbClr val="E8B4B8"/>
                </a:solidFill>
                <a:latin typeface="Inter"/>
              </a:rPr>
              <a:t>· ANOTE 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E8D5C4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E8D5C4"/>
                </a:solidFill>
                <a:latin typeface="Inter"/>
              </a:rPr>
              <a:t>24 / 38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  <a:gradFill rotWithShape="1" flip="none">
            <a:gsLst>
              <a:gs pos="0">
                <a:srgbClr val="F5EBE0"/>
              </a:gs>
              <a:gs pos="100000">
                <a:srgbClr val="DDB892"/>
              </a:gs>
            </a:gsLst>
            <a:lin ang="8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A6646A"/>
                </a:solidFill>
                <a:latin typeface="Inter"/>
              </a:rPr>
              <a:t>SEXTA CHAVE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1188720"/>
            <a:ext cx="3657600" cy="27432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24000" b="1" i="1">
                <a:solidFill>
                  <a:srgbClr val="A6646A"/>
                </a:solidFill>
                <a:latin typeface="Playfair Display"/>
              </a:rPr>
              <a:t>06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1828800"/>
            <a:ext cx="5486400" cy="18288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8800" b="1" i="0">
                <a:solidFill>
                  <a:srgbClr val="2A2421"/>
                </a:solidFill>
                <a:latin typeface="Playfair Display"/>
              </a:rPr>
              <a:t>Entrega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3108960"/>
            <a:ext cx="5486400" cy="64008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2600" b="0" i="1">
                <a:solidFill>
                  <a:srgbClr val="A6646A"/>
                </a:solidFill>
                <a:latin typeface="Cormorant Garamond"/>
              </a:rPr>
              <a:t>Jesus no centro.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572000"/>
            <a:ext cx="12191695" cy="1645920"/>
          </a:xfrm>
          <a:prstGeom prst="rect">
            <a:avLst/>
          </a:prstGeom>
          <a:solidFill>
            <a:srgbClr val="FAF6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0" y="4709160"/>
            <a:ext cx="12191695" cy="13716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30000"/>
              </a:lnSpc>
            </a:pPr>
            <a:r>
              <a:rPr sz="2800" b="0" i="1">
                <a:solidFill>
                  <a:srgbClr val="2A2421"/>
                </a:solidFill>
                <a:latin typeface="Cormorant Garamond"/>
              </a:rPr>
              <a:t>Jesus não quer ser </a:t>
            </a:r>
            <a:r>
              <a:rPr sz="2800" b="0" i="1">
                <a:solidFill>
                  <a:srgbClr val="2A2421"/>
                </a:solidFill>
                <a:latin typeface="Cormorant Garamond"/>
              </a:rPr>
              <a:t>visita</a:t>
            </a:r>
            <a:r>
              <a:rPr sz="2800" b="0" i="1">
                <a:solidFill>
                  <a:srgbClr val="2A2421"/>
                </a:solidFill>
                <a:latin typeface="Cormorant Garamond"/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sz="2800" b="0" i="1">
                <a:solidFill>
                  <a:srgbClr val="2A2421"/>
                </a:solidFill>
                <a:latin typeface="Cormorant Garamond"/>
              </a:rPr>
              <a:t>Ele quer ser </a:t>
            </a:r>
            <a:r>
              <a:rPr sz="2800" b="0" i="1">
                <a:solidFill>
                  <a:srgbClr val="2A2421"/>
                </a:solidFill>
                <a:latin typeface="Cormorant Garamond"/>
              </a:rPr>
              <a:t>centro</a:t>
            </a:r>
            <a:r>
              <a:rPr sz="2800" b="0" i="1">
                <a:solidFill>
                  <a:srgbClr val="2A2421"/>
                </a:solidFill>
                <a:latin typeface="Cormorant Garamond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5C504A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5C504A"/>
                </a:solidFill>
                <a:latin typeface="Inter"/>
              </a:rPr>
              <a:t>25 / 38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_biblia_pors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  <a:gradFill rotWithShape="1" flip="none">
            <a:gsLst>
              <a:gs pos="0">
                <a:srgbClr val="000000">
                  <a:alpha val="20000"/>
                </a:srgbClr>
              </a:gs>
              <a:gs pos="60000">
                <a:srgbClr val="000000">
                  <a:alpha val="55000"/>
                </a:srgbClr>
              </a:gs>
              <a:gs pos="100000">
                <a:srgbClr val="140F0C">
                  <a:alpha val="85000"/>
                </a:srgb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E8B4B8"/>
                </a:solidFill>
                <a:latin typeface="Inter"/>
              </a:rPr>
              <a:t>EIS-ME AQUI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1188720"/>
            <a:ext cx="10698480" cy="512064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45000"/>
              </a:lnSpc>
            </a:pPr>
            <a:r>
              <a:rPr sz="2400" b="0" i="1">
                <a:solidFill>
                  <a:srgbClr val="FAF6F1"/>
                </a:solidFill>
                <a:latin typeface="Cormorant Garamond"/>
              </a:rPr>
              <a:t>Quando entreguei minha vida para Jesus,</a:t>
            </a:r>
          </a:p>
          <a:p>
            <a:pPr algn="ctr">
              <a:lnSpc>
                <a:spcPct val="145000"/>
              </a:lnSpc>
            </a:pPr>
            <a:r>
              <a:rPr sz="2400" b="0" i="1">
                <a:solidFill>
                  <a:srgbClr val="FAF6F1"/>
                </a:solidFill>
                <a:latin typeface="Cormorant Garamond"/>
              </a:rPr>
              <a:t>declarei que </a:t>
            </a:r>
            <a:r>
              <a:rPr sz="2400" b="0" i="1">
                <a:solidFill>
                  <a:srgbClr val="FAF6F1"/>
                </a:solidFill>
                <a:latin typeface="Cormorant Garamond"/>
              </a:rPr>
              <a:t>não ficaria em cima do muro</a:t>
            </a:r>
            <a:r>
              <a:rPr sz="2400" b="0" i="1">
                <a:solidFill>
                  <a:srgbClr val="FAF6F1"/>
                </a:solidFill>
                <a:latin typeface="Cormorant Garamond"/>
              </a:rPr>
              <a:t>.</a:t>
            </a:r>
          </a:p>
          <a:p>
            <a:pPr algn="ctr">
              <a:lnSpc>
                <a:spcPct val="145000"/>
              </a:lnSpc>
            </a:pPr>
          </a:p>
          <a:p>
            <a:pPr algn="ctr">
              <a:lnSpc>
                <a:spcPct val="145000"/>
              </a:lnSpc>
            </a:pPr>
            <a:r>
              <a:rPr sz="2400" b="0" i="1">
                <a:solidFill>
                  <a:srgbClr val="FAF6F1"/>
                </a:solidFill>
                <a:latin typeface="Cormorant Garamond"/>
              </a:rPr>
              <a:t>Tudo na minha vida eu iria entregar a Ele —</a:t>
            </a:r>
          </a:p>
          <a:p>
            <a:pPr algn="ctr">
              <a:lnSpc>
                <a:spcPct val="145000"/>
              </a:lnSpc>
            </a:pPr>
            <a:r>
              <a:rPr sz="2400" b="0" i="1">
                <a:solidFill>
                  <a:srgbClr val="FAF6F1"/>
                </a:solidFill>
                <a:latin typeface="Cormorant Garamond"/>
              </a:rPr>
              <a:t>negócios, família, dias…</a:t>
            </a:r>
          </a:p>
          <a:p>
            <a:pPr algn="ctr">
              <a:lnSpc>
                <a:spcPct val="145000"/>
              </a:lnSpc>
            </a:pPr>
          </a:p>
          <a:p>
            <a:pPr algn="ctr">
              <a:lnSpc>
                <a:spcPct val="145000"/>
              </a:lnSpc>
            </a:pPr>
            <a:r>
              <a:rPr sz="2400" b="0" i="1">
                <a:solidFill>
                  <a:srgbClr val="FAF6F1"/>
                </a:solidFill>
                <a:latin typeface="Cormorant Garamond"/>
              </a:rPr>
              <a:t>Acordo e falo: </a:t>
            </a:r>
            <a:r>
              <a:rPr sz="2400" b="0" i="1">
                <a:solidFill>
                  <a:srgbClr val="A6646A"/>
                </a:solidFill>
                <a:latin typeface="Cormorant Garamond"/>
              </a:rPr>
              <a:t>"eis-me aqui."</a:t>
            </a:r>
          </a:p>
          <a:p>
            <a:pPr algn="ctr">
              <a:lnSpc>
                <a:spcPct val="145000"/>
              </a:lnSpc>
            </a:pPr>
          </a:p>
          <a:p>
            <a:pPr algn="ctr">
              <a:lnSpc>
                <a:spcPct val="145000"/>
              </a:lnSpc>
            </a:pPr>
            <a:r>
              <a:rPr sz="2400" b="0" i="1">
                <a:solidFill>
                  <a:srgbClr val="FAF6F1"/>
                </a:solidFill>
                <a:latin typeface="Cormorant Garamond"/>
              </a:rPr>
              <a:t>E Deus começou a mostrar Sua glória.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E8D5C4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E8D5C4"/>
                </a:solidFill>
                <a:latin typeface="Inter"/>
              </a:rPr>
              <a:t>26 / 38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6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A6646A"/>
                </a:solidFill>
                <a:latin typeface="Inter"/>
              </a:rPr>
              <a:t>JEREMIAS 33:3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80160"/>
            <a:ext cx="11247120" cy="18288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20000"/>
              </a:lnSpc>
            </a:pPr>
            <a:r>
              <a:rPr sz="5000" b="1" i="0">
                <a:solidFill>
                  <a:srgbClr val="2A2421"/>
                </a:solidFill>
                <a:latin typeface="Playfair Display"/>
              </a:rPr>
              <a:t>Às vezes não falta </a:t>
            </a:r>
            <a:r>
              <a:rPr sz="5000" b="1" i="1">
                <a:solidFill>
                  <a:srgbClr val="2A2421"/>
                </a:solidFill>
                <a:latin typeface="Cormorant Garamond"/>
              </a:rPr>
              <a:t>força</a:t>
            </a:r>
            <a:r>
              <a:rPr sz="5000" b="1" i="0">
                <a:solidFill>
                  <a:srgbClr val="2A2421"/>
                </a:solidFill>
                <a:latin typeface="Playfair Display"/>
              </a:rPr>
              <a:t>.</a:t>
            </a:r>
          </a:p>
          <a:p>
            <a:pPr algn="ctr">
              <a:lnSpc>
                <a:spcPct val="120000"/>
              </a:lnSpc>
            </a:pPr>
            <a:r>
              <a:rPr sz="5000" b="1" i="0">
                <a:solidFill>
                  <a:srgbClr val="2A2421"/>
                </a:solidFill>
                <a:latin typeface="Playfair Display"/>
              </a:rPr>
              <a:t>Falta </a:t>
            </a:r>
            <a:r>
              <a:rPr sz="5000" b="1" i="0">
                <a:solidFill>
                  <a:srgbClr val="A6646A"/>
                </a:solidFill>
                <a:latin typeface="Playfair Display"/>
              </a:rPr>
              <a:t>pergunta</a:t>
            </a:r>
            <a:r>
              <a:rPr sz="5000" b="1" i="0">
                <a:solidFill>
                  <a:srgbClr val="2A2421"/>
                </a:solidFill>
                <a:latin typeface="Playfair Display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3657600"/>
            <a:ext cx="9418320" cy="2194560"/>
          </a:xfrm>
          <a:prstGeom prst="rect">
            <a:avLst/>
          </a:prstGeom>
          <a:ln>
            <a:noFill/>
          </a:ln>
          <a:gradFill rotWithShape="1" flip="none">
            <a:gsLst>
              <a:gs pos="0">
                <a:srgbClr val="FAF6F1"/>
              </a:gs>
              <a:gs pos="100000">
                <a:srgbClr val="F5E1DC"/>
              </a:gs>
            </a:gsLst>
            <a:lin ang="8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1371600" y="3931920"/>
            <a:ext cx="9418320" cy="12801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30000"/>
              </a:lnSpc>
            </a:pPr>
            <a:r>
              <a:rPr sz="2400" b="0" i="1">
                <a:solidFill>
                  <a:srgbClr val="2A2421"/>
                </a:solidFill>
                <a:latin typeface="Cormorant Garamond"/>
              </a:rPr>
              <a:t>"Clame a Mim, e Eu te responderei</a:t>
            </a:r>
          </a:p>
          <a:p>
            <a:pPr algn="ctr">
              <a:lnSpc>
                <a:spcPct val="130000"/>
              </a:lnSpc>
            </a:pPr>
            <a:r>
              <a:rPr sz="2400" b="0" i="1">
                <a:solidFill>
                  <a:srgbClr val="2A2421"/>
                </a:solidFill>
                <a:latin typeface="Cormorant Garamond"/>
              </a:rPr>
              <a:t>e te direi coisas grandiosas e insondáveis."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5303520"/>
            <a:ext cx="9418320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200" b="1" i="0" spc="500">
                <a:solidFill>
                  <a:srgbClr val="A6646A"/>
                </a:solidFill>
                <a:latin typeface="Inter"/>
              </a:rPr>
              <a:t>JEREMIAS 33:3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5C504A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5C504A"/>
                </a:solidFill>
                <a:latin typeface="Inter"/>
              </a:rPr>
              <a:t>27 / 38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2A24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E8B4B8"/>
                </a:solidFill>
                <a:latin typeface="Inter"/>
              </a:rPr>
              <a:t>APÓS A CHAVE 6 · ENTREGA · PARA REFLETIR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194560"/>
            <a:ext cx="11247120" cy="22860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30000"/>
              </a:lnSpc>
            </a:pPr>
            <a:r>
              <a:rPr sz="4400" b="0" i="1">
                <a:solidFill>
                  <a:srgbClr val="FAF6F1"/>
                </a:solidFill>
                <a:latin typeface="Playfair Display"/>
              </a:rPr>
              <a:t>"O que você ainda está tentando </a:t>
            </a:r>
            <a:r>
              <a:rPr sz="4400" b="0" i="1">
                <a:solidFill>
                  <a:srgbClr val="FAF6F1"/>
                </a:solidFill>
                <a:latin typeface="Cormorant Garamond"/>
              </a:rPr>
              <a:t>controlar</a:t>
            </a:r>
            <a:r>
              <a:rPr sz="4400" b="0" i="1">
                <a:solidFill>
                  <a:srgbClr val="FAF6F1"/>
                </a:solidFill>
                <a:latin typeface="Playfair Display"/>
              </a:rPr>
              <a:t>,</a:t>
            </a:r>
          </a:p>
          <a:p>
            <a:pPr algn="ctr">
              <a:lnSpc>
                <a:spcPct val="130000"/>
              </a:lnSpc>
            </a:pPr>
            <a:r>
              <a:rPr sz="4400" b="0" i="1">
                <a:solidFill>
                  <a:srgbClr val="FAF6F1"/>
                </a:solidFill>
                <a:latin typeface="Playfair Display"/>
              </a:rPr>
              <a:t>que deveria entregar para Deus?"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84648" y="5029200"/>
            <a:ext cx="1828800" cy="548640"/>
          </a:xfrm>
          <a:prstGeom prst="roundRect">
            <a:avLst/>
          </a:prstGeom>
          <a:noFill/>
          <a:ln w="9525">
            <a:solidFill>
              <a:srgbClr val="E8B4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184648" y="5074920"/>
            <a:ext cx="1828800" cy="4572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200" b="1" i="0" spc="600">
                <a:solidFill>
                  <a:srgbClr val="E8B4B8"/>
                </a:solidFill>
                <a:latin typeface="Inter"/>
              </a:rPr>
              <a:t>· ANOTE 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E8D5C4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E8D5C4"/>
                </a:solidFill>
                <a:latin typeface="Inter"/>
              </a:rPr>
              <a:t>28 / 38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  <a:gradFill rotWithShape="1" flip="none">
            <a:gsLst>
              <a:gs pos="0">
                <a:srgbClr val="FAF6F1"/>
              </a:gs>
              <a:gs pos="100000">
                <a:srgbClr val="E8B4B8"/>
              </a:gs>
            </a:gsLst>
            <a:lin ang="8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A6646A"/>
                </a:solidFill>
                <a:latin typeface="Inter"/>
              </a:rPr>
              <a:t>SÉTIMA CHAVE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1188720"/>
            <a:ext cx="3657600" cy="27432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24000" b="1" i="1">
                <a:solidFill>
                  <a:srgbClr val="A6646A"/>
                </a:solidFill>
                <a:latin typeface="Playfair Display"/>
              </a:rPr>
              <a:t>07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1828800"/>
            <a:ext cx="6858000" cy="18288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7200" b="1" i="0">
                <a:solidFill>
                  <a:srgbClr val="2A2421"/>
                </a:solidFill>
                <a:latin typeface="Playfair Display"/>
              </a:rPr>
              <a:t>Reconstrução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3108960"/>
            <a:ext cx="6858000" cy="64008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2400" b="0" i="1">
                <a:solidFill>
                  <a:srgbClr val="A6646A"/>
                </a:solidFill>
                <a:latin typeface="Cormorant Garamond"/>
              </a:rPr>
              <a:t>Deus não remenda. Reconstrói.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572000"/>
            <a:ext cx="12191695" cy="1645920"/>
          </a:xfrm>
          <a:prstGeom prst="rect">
            <a:avLst/>
          </a:prstGeom>
          <a:solidFill>
            <a:srgbClr val="FAF6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0" y="4709160"/>
            <a:ext cx="12191695" cy="13716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30000"/>
              </a:lnSpc>
            </a:pPr>
            <a:r>
              <a:rPr sz="2600" b="0" i="1">
                <a:solidFill>
                  <a:srgbClr val="2A2421"/>
                </a:solidFill>
                <a:latin typeface="Cormorant Garamond"/>
              </a:rPr>
              <a:t>Mulheres </a:t>
            </a:r>
            <a:r>
              <a:rPr sz="2600" b="0" i="1">
                <a:solidFill>
                  <a:srgbClr val="2A2421"/>
                </a:solidFill>
                <a:latin typeface="Cormorant Garamond"/>
              </a:rPr>
              <a:t>curadas</a:t>
            </a:r>
            <a:r>
              <a:rPr sz="2600" b="0" i="1">
                <a:solidFill>
                  <a:srgbClr val="2A2421"/>
                </a:solidFill>
                <a:latin typeface="Cormorant Garamond"/>
              </a:rPr>
              <a:t> curam.</a:t>
            </a:r>
          </a:p>
          <a:p>
            <a:pPr algn="ctr">
              <a:lnSpc>
                <a:spcPct val="130000"/>
              </a:lnSpc>
            </a:pPr>
            <a:r>
              <a:rPr sz="2600" b="0" i="1">
                <a:solidFill>
                  <a:srgbClr val="2A2421"/>
                </a:solidFill>
                <a:latin typeface="Cormorant Garamond"/>
              </a:rPr>
              <a:t>Mulheres </a:t>
            </a:r>
            <a:r>
              <a:rPr sz="2600" b="0" i="1">
                <a:solidFill>
                  <a:srgbClr val="2A2421"/>
                </a:solidFill>
                <a:latin typeface="Cormorant Garamond"/>
              </a:rPr>
              <a:t>restauradas</a:t>
            </a:r>
            <a:r>
              <a:rPr sz="2600" b="0" i="1">
                <a:solidFill>
                  <a:srgbClr val="2A2421"/>
                </a:solidFill>
                <a:latin typeface="Cormorant Garamond"/>
              </a:rPr>
              <a:t> restauram.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5C504A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5C504A"/>
                </a:solidFill>
                <a:latin typeface="Inter"/>
              </a:rPr>
              <a:t>29 / 38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_menina_saco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  <a:gradFill rotWithShape="1" flip="none">
            <a:gsLst>
              <a:gs pos="0">
                <a:srgbClr val="000000">
                  <a:alpha val="20000"/>
                </a:srgbClr>
              </a:gs>
              <a:gs pos="60000">
                <a:srgbClr val="000000">
                  <a:alpha val="55000"/>
                </a:srgbClr>
              </a:gs>
              <a:gs pos="100000">
                <a:srgbClr val="140F0C">
                  <a:alpha val="90000"/>
                </a:srgb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E8B4B8"/>
                </a:solidFill>
                <a:latin typeface="Inter"/>
              </a:rPr>
              <a:t>A REVELAÇÃO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77440"/>
            <a:ext cx="12191695" cy="22860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05000"/>
              </a:lnSpc>
            </a:pPr>
            <a:r>
              <a:rPr sz="8800" b="1" i="0">
                <a:solidFill>
                  <a:srgbClr val="FAF6F1"/>
                </a:solidFill>
                <a:latin typeface="Playfair Display"/>
              </a:rPr>
              <a:t>Essa menina...</a:t>
            </a:r>
          </a:p>
          <a:p>
            <a:pPr algn="ctr">
              <a:lnSpc>
                <a:spcPct val="105000"/>
              </a:lnSpc>
            </a:pPr>
            <a:r>
              <a:rPr sz="8800" b="1" i="1">
                <a:solidFill>
                  <a:srgbClr val="FAF6F1"/>
                </a:solidFill>
                <a:latin typeface="Cormorant Garamond"/>
              </a:rPr>
              <a:t>eu era eu.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E8D5C4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E8D5C4"/>
                </a:solidFill>
                <a:latin typeface="Inter"/>
              </a:rPr>
              <a:t>03 / 38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_clin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  <a:gradFill rotWithShape="1" flip="none">
            <a:gsLst>
              <a:gs pos="0">
                <a:srgbClr val="000000">
                  <a:alpha val="20000"/>
                </a:srgbClr>
              </a:gs>
              <a:gs pos="60000">
                <a:srgbClr val="000000">
                  <a:alpha val="55000"/>
                </a:srgbClr>
              </a:gs>
              <a:gs pos="100000">
                <a:srgbClr val="140F0C">
                  <a:alpha val="80000"/>
                </a:srgb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E8B4B8"/>
                </a:solidFill>
                <a:latin typeface="Inter"/>
              </a:rPr>
              <a:t>O PROPÓSITO NA HARMONIZAÇÃO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554480"/>
            <a:ext cx="10332720" cy="41148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50000"/>
              </a:lnSpc>
            </a:pPr>
            <a:r>
              <a:rPr sz="2800" b="0" i="1">
                <a:solidFill>
                  <a:srgbClr val="FAF6F1"/>
                </a:solidFill>
                <a:latin typeface="Cormorant Garamond"/>
              </a:rPr>
              <a:t>A história do meu propósito na </a:t>
            </a:r>
            <a:r>
              <a:rPr sz="2800" b="0" i="1">
                <a:solidFill>
                  <a:srgbClr val="FAF6F1"/>
                </a:solidFill>
                <a:latin typeface="Cormorant Garamond"/>
              </a:rPr>
              <a:t>harmonização</a:t>
            </a:r>
            <a:r>
              <a:rPr sz="2800" b="0" i="1">
                <a:solidFill>
                  <a:srgbClr val="FAF6F1"/>
                </a:solidFill>
                <a:latin typeface="Cormorant Garamond"/>
              </a:rPr>
              <a:t>.</a:t>
            </a:r>
          </a:p>
          <a:p>
            <a:pPr algn="ctr">
              <a:lnSpc>
                <a:spcPct val="150000"/>
              </a:lnSpc>
            </a:pPr>
          </a:p>
          <a:p>
            <a:pPr algn="ctr">
              <a:lnSpc>
                <a:spcPct val="150000"/>
              </a:lnSpc>
            </a:pPr>
            <a:r>
              <a:rPr sz="2800" b="0" i="1">
                <a:solidFill>
                  <a:srgbClr val="A6646A"/>
                </a:solidFill>
                <a:latin typeface="Cormorant Garamond"/>
              </a:rPr>
              <a:t>A minha dor virou tratamento.</a:t>
            </a:r>
          </a:p>
          <a:p>
            <a:pPr algn="ctr">
              <a:lnSpc>
                <a:spcPct val="150000"/>
              </a:lnSpc>
            </a:pPr>
          </a:p>
          <a:p>
            <a:pPr algn="ctr">
              <a:lnSpc>
                <a:spcPct val="150000"/>
              </a:lnSpc>
            </a:pPr>
            <a:r>
              <a:rPr sz="2800" b="0" i="1">
                <a:solidFill>
                  <a:srgbClr val="FAF6F1"/>
                </a:solidFill>
                <a:latin typeface="Cormorant Garamond"/>
              </a:rPr>
              <a:t>Onde mais fui quebrada,</a:t>
            </a:r>
          </a:p>
          <a:p>
            <a:pPr algn="ctr">
              <a:lnSpc>
                <a:spcPct val="150000"/>
              </a:lnSpc>
            </a:pPr>
            <a:r>
              <a:rPr sz="2800" b="0" i="1">
                <a:solidFill>
                  <a:srgbClr val="FAF6F1"/>
                </a:solidFill>
                <a:latin typeface="Cormorant Garamond"/>
              </a:rPr>
              <a:t>Deus me usa hoje para ajudar mulheres.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E8D5C4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E8D5C4"/>
                </a:solidFill>
                <a:latin typeface="Inter"/>
              </a:rPr>
              <a:t>30 / 38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_ovelha_ro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  <a:gradFill rotWithShape="1" flip="none">
            <a:gsLst>
              <a:gs pos="0">
                <a:srgbClr val="000000">
                  <a:alpha val="20000"/>
                </a:srgbClr>
              </a:gs>
              <a:gs pos="60000">
                <a:srgbClr val="000000">
                  <a:alpha val="55000"/>
                </a:srgbClr>
              </a:gs>
              <a:gs pos="100000">
                <a:srgbClr val="140F0C">
                  <a:alpha val="75000"/>
                </a:srgb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E8B4B8"/>
                </a:solidFill>
                <a:latin typeface="Inter"/>
              </a:rPr>
              <a:t>A DESCOBERTA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463040"/>
            <a:ext cx="11247120" cy="201168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25000"/>
              </a:lnSpc>
            </a:pPr>
            <a:r>
              <a:rPr sz="4600" b="1" i="1">
                <a:solidFill>
                  <a:srgbClr val="FAF6F1"/>
                </a:solidFill>
                <a:latin typeface="Playfair Display"/>
              </a:rPr>
              <a:t>A ovelha que um dia achou que era </a:t>
            </a:r>
            <a:r>
              <a:rPr sz="4600" b="1" i="1">
                <a:solidFill>
                  <a:srgbClr val="FAF6F1"/>
                </a:solidFill>
                <a:latin typeface="Cormorant Garamond"/>
              </a:rPr>
              <a:t>negra</a:t>
            </a:r>
            <a:r>
              <a:rPr sz="4600" b="1" i="1">
                <a:solidFill>
                  <a:srgbClr val="FAF6F1"/>
                </a:solidFill>
                <a:latin typeface="Playfair Display"/>
              </a:rPr>
              <a:t>…</a:t>
            </a:r>
          </a:p>
          <a:p>
            <a:pPr algn="ctr">
              <a:lnSpc>
                <a:spcPct val="125000"/>
              </a:lnSpc>
            </a:pPr>
            <a:r>
              <a:rPr sz="4600" b="1" i="1">
                <a:solidFill>
                  <a:srgbClr val="FAF6F1"/>
                </a:solidFill>
                <a:latin typeface="Playfair Display"/>
              </a:rPr>
              <a:t>descobriu que era </a:t>
            </a:r>
            <a:r>
              <a:rPr sz="4600" b="1" i="1">
                <a:solidFill>
                  <a:srgbClr val="A6646A"/>
                </a:solidFill>
                <a:latin typeface="Playfair Display"/>
              </a:rPr>
              <a:t>rosa</a:t>
            </a:r>
            <a:r>
              <a:rPr sz="4600" b="1" i="1">
                <a:solidFill>
                  <a:srgbClr val="FAF6F1"/>
                </a:solidFill>
                <a:latin typeface="Playfair Display"/>
              </a:rPr>
              <a:t>.</a:t>
            </a:r>
          </a:p>
        </p:txBody>
      </p:sp>
      <p:cxnSp>
        <p:nvCxnSpPr>
          <p:cNvPr id="6" name="Connector 5"/>
          <p:cNvCxnSpPr/>
          <p:nvPr/>
        </p:nvCxnSpPr>
        <p:spPr>
          <a:xfrm>
            <a:off x="5184648" y="4114800"/>
            <a:ext cx="1828800" cy="0"/>
          </a:xfrm>
          <a:prstGeom prst="line">
            <a:avLst/>
          </a:prstGeom>
          <a:ln w="12700">
            <a:solidFill>
              <a:srgbClr val="E8B4B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4297680"/>
            <a:ext cx="11247120" cy="13716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40000"/>
              </a:lnSpc>
            </a:pPr>
            <a:r>
              <a:rPr sz="3000" b="0" i="1">
                <a:solidFill>
                  <a:srgbClr val="F5E1DC"/>
                </a:solidFill>
                <a:latin typeface="Cormorant Garamond"/>
              </a:rPr>
              <a:t>Diferente. Marcada. Visível.</a:t>
            </a:r>
          </a:p>
          <a:p>
            <a:pPr algn="ctr">
              <a:lnSpc>
                <a:spcPct val="140000"/>
              </a:lnSpc>
            </a:pPr>
            <a:r>
              <a:rPr sz="3000" b="0" i="1">
                <a:solidFill>
                  <a:srgbClr val="F5E1DC"/>
                </a:solidFill>
                <a:latin typeface="Cormorant Garamond"/>
              </a:rPr>
              <a:t>Mas </a:t>
            </a:r>
            <a:r>
              <a:rPr sz="3000" b="0" i="1">
                <a:solidFill>
                  <a:srgbClr val="F5E1DC"/>
                </a:solidFill>
                <a:latin typeface="Cormorant Garamond"/>
              </a:rPr>
              <a:t>guiada pelo Pastor</a:t>
            </a:r>
            <a:r>
              <a:rPr sz="3000" b="0" i="1">
                <a:solidFill>
                  <a:srgbClr val="F5E1DC"/>
                </a:solidFill>
                <a:latin typeface="Cormorant Garamond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E8D5C4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E8D5C4"/>
                </a:solidFill>
                <a:latin typeface="Inter"/>
              </a:rPr>
              <a:t>31 / 38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2A24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E8B4B8"/>
                </a:solidFill>
                <a:latin typeface="Inter"/>
              </a:rPr>
              <a:t>APÓS A CHAVE 7 · RECONSTRUÇÃO · PARA REFLETIR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194560"/>
            <a:ext cx="11247120" cy="22860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30000"/>
              </a:lnSpc>
            </a:pPr>
            <a:r>
              <a:rPr sz="4200" b="0" i="1">
                <a:solidFill>
                  <a:srgbClr val="FAF6F1"/>
                </a:solidFill>
                <a:latin typeface="Playfair Display"/>
              </a:rPr>
              <a:t>"Se Deus começasse uma </a:t>
            </a:r>
            <a:r>
              <a:rPr sz="4200" b="0" i="1">
                <a:solidFill>
                  <a:srgbClr val="FAF6F1"/>
                </a:solidFill>
                <a:latin typeface="Cormorant Garamond"/>
              </a:rPr>
              <a:t>nova história</a:t>
            </a:r>
            <a:r>
              <a:rPr sz="4200" b="0" i="1">
                <a:solidFill>
                  <a:srgbClr val="FAF6F1"/>
                </a:solidFill>
                <a:latin typeface="Playfair Display"/>
              </a:rPr>
              <a:t> hoje,</a:t>
            </a:r>
          </a:p>
          <a:p>
            <a:pPr algn="ctr">
              <a:lnSpc>
                <a:spcPct val="130000"/>
              </a:lnSpc>
            </a:pPr>
            <a:r>
              <a:rPr sz="4200" b="0" i="1">
                <a:solidFill>
                  <a:srgbClr val="FAF6F1"/>
                </a:solidFill>
                <a:latin typeface="Playfair Display"/>
              </a:rPr>
              <a:t>o que precisaria ficar para trás?"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84648" y="5029200"/>
            <a:ext cx="1828800" cy="548640"/>
          </a:xfrm>
          <a:prstGeom prst="roundRect">
            <a:avLst/>
          </a:prstGeom>
          <a:noFill/>
          <a:ln w="9525">
            <a:solidFill>
              <a:srgbClr val="E8B4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184648" y="5074920"/>
            <a:ext cx="1828800" cy="4572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200" b="1" i="0" spc="600">
                <a:solidFill>
                  <a:srgbClr val="E8B4B8"/>
                </a:solidFill>
                <a:latin typeface="Inter"/>
              </a:rPr>
              <a:t>· ANOTE 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E8D5C4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E8D5C4"/>
                </a:solidFill>
                <a:latin typeface="Inter"/>
              </a:rPr>
              <a:t>32 / 38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  <a:gradFill rotWithShape="1" flip="none">
            <a:gsLst>
              <a:gs pos="0">
                <a:srgbClr val="FAF6F1"/>
              </a:gs>
              <a:gs pos="100000">
                <a:srgbClr val="F5E1DC"/>
              </a:gs>
            </a:gsLst>
            <a:lin ang="8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A6646A"/>
                </a:solidFill>
                <a:latin typeface="Inter"/>
              </a:rPr>
              <a:t>DINÂMICA · AS 7 TRANSFORMAÇÕES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11247120" cy="18288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20000"/>
              </a:lnSpc>
            </a:pPr>
            <a:r>
              <a:rPr sz="4000" b="1" i="0">
                <a:solidFill>
                  <a:srgbClr val="2A2421"/>
                </a:solidFill>
                <a:latin typeface="Playfair Display"/>
              </a:rPr>
              <a:t>Pegue a folha.</a:t>
            </a:r>
          </a:p>
          <a:p>
            <a:pPr algn="ctr">
              <a:lnSpc>
                <a:spcPct val="120000"/>
              </a:lnSpc>
            </a:pPr>
            <a:r>
              <a:rPr sz="4000" b="1" i="0">
                <a:solidFill>
                  <a:srgbClr val="2A2421"/>
                </a:solidFill>
                <a:latin typeface="Playfair Display"/>
              </a:rPr>
              <a:t>Responda </a:t>
            </a:r>
            <a:r>
              <a:rPr sz="4000" b="1" i="1">
                <a:solidFill>
                  <a:srgbClr val="2A2421"/>
                </a:solidFill>
                <a:latin typeface="Cormorant Garamond"/>
              </a:rPr>
              <a:t>cada uma</a:t>
            </a:r>
            <a:r>
              <a:rPr sz="4000" b="1" i="0">
                <a:solidFill>
                  <a:srgbClr val="2A2421"/>
                </a:solidFill>
                <a:latin typeface="Playfair Display"/>
              </a:rPr>
              <a:t> das 7 perguntas.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200400"/>
            <a:ext cx="10332720" cy="22860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50000"/>
              </a:lnSpc>
            </a:pPr>
            <a:r>
              <a:rPr sz="2400" b="0" i="1">
                <a:solidFill>
                  <a:srgbClr val="5C504A"/>
                </a:solidFill>
                <a:latin typeface="Cormorant Garamond"/>
              </a:rPr>
              <a:t>Pegue as 7 perguntas que você refletiu</a:t>
            </a:r>
          </a:p>
          <a:p>
            <a:pPr algn="ctr">
              <a:lnSpc>
                <a:spcPct val="150000"/>
              </a:lnSpc>
            </a:pPr>
            <a:r>
              <a:rPr sz="2400" b="0" i="1">
                <a:solidFill>
                  <a:srgbClr val="5C504A"/>
                </a:solidFill>
                <a:latin typeface="Cormorant Garamond"/>
              </a:rPr>
              <a:t>e escreva uma resposta para cada uma.</a:t>
            </a:r>
          </a:p>
          <a:p>
            <a:pPr algn="ctr">
              <a:lnSpc>
                <a:spcPct val="150000"/>
              </a:lnSpc>
            </a:pPr>
          </a:p>
          <a:p>
            <a:pPr algn="ctr">
              <a:lnSpc>
                <a:spcPct val="150000"/>
              </a:lnSpc>
            </a:pPr>
            <a:r>
              <a:rPr sz="2400" b="0" i="1">
                <a:solidFill>
                  <a:srgbClr val="A6646A"/>
                </a:solidFill>
                <a:latin typeface="Cormorant Garamond"/>
              </a:rPr>
              <a:t>Coloque uma data limite</a:t>
            </a:r>
            <a:r>
              <a:rPr sz="2400" b="0" i="1">
                <a:solidFill>
                  <a:srgbClr val="5C504A"/>
                </a:solidFill>
                <a:latin typeface="Cormorant Garamond"/>
              </a:rPr>
              <a:t> para finalizar uma por uma.</a:t>
            </a:r>
          </a:p>
          <a:p>
            <a:pPr algn="ctr">
              <a:lnSpc>
                <a:spcPct val="150000"/>
              </a:lnSpc>
            </a:pPr>
            <a:r>
              <a:rPr sz="2400" b="0" i="1">
                <a:solidFill>
                  <a:srgbClr val="5C504A"/>
                </a:solidFill>
                <a:latin typeface="Cormorant Garamond"/>
              </a:rPr>
              <a:t>Uma para cada chave.</a:t>
            </a:r>
          </a:p>
        </p:txBody>
      </p:sp>
      <p:sp>
        <p:nvSpPr>
          <p:cNvPr id="6" name="Rectangle 5"/>
          <p:cNvSpPr/>
          <p:nvPr/>
        </p:nvSpPr>
        <p:spPr>
          <a:xfrm>
            <a:off x="678027" y="5486400"/>
            <a:ext cx="1508760" cy="914400"/>
          </a:xfrm>
          <a:prstGeom prst="rect">
            <a:avLst/>
          </a:prstGeom>
          <a:solidFill>
            <a:srgbClr val="FAF6F1"/>
          </a:solidFill>
          <a:ln w="6350">
            <a:solidFill>
              <a:srgbClr val="E8B4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78027" y="5532120"/>
            <a:ext cx="1508760" cy="32004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0" i="1">
                <a:solidFill>
                  <a:srgbClr val="A6646A"/>
                </a:solidFill>
                <a:latin typeface="Playfair Display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027" y="5852160"/>
            <a:ext cx="1508760" cy="4572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300" b="1" i="0">
                <a:solidFill>
                  <a:srgbClr val="2A2421"/>
                </a:solidFill>
                <a:latin typeface="Playfair Display"/>
              </a:rPr>
              <a:t>Valores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232507" y="5486400"/>
            <a:ext cx="1508760" cy="914400"/>
          </a:xfrm>
          <a:prstGeom prst="rect">
            <a:avLst/>
          </a:prstGeom>
          <a:solidFill>
            <a:srgbClr val="FAF6F1"/>
          </a:solidFill>
          <a:ln w="6350">
            <a:solidFill>
              <a:srgbClr val="E8B4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2232507" y="5532120"/>
            <a:ext cx="1508760" cy="32004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0" i="1">
                <a:solidFill>
                  <a:srgbClr val="A6646A"/>
                </a:solidFill>
                <a:latin typeface="Playfair Display"/>
              </a:rPr>
              <a:t>02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2507" y="5852160"/>
            <a:ext cx="1508760" cy="4572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300" b="1" i="0">
                <a:solidFill>
                  <a:srgbClr val="2A2421"/>
                </a:solidFill>
                <a:latin typeface="Playfair Display"/>
              </a:rPr>
              <a:t>Fazer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86987" y="5486400"/>
            <a:ext cx="1508760" cy="914400"/>
          </a:xfrm>
          <a:prstGeom prst="rect">
            <a:avLst/>
          </a:prstGeom>
          <a:solidFill>
            <a:srgbClr val="FAF6F1"/>
          </a:solidFill>
          <a:ln w="6350">
            <a:solidFill>
              <a:srgbClr val="E8B4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86987" y="5532120"/>
            <a:ext cx="1508760" cy="32004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0" i="1">
                <a:solidFill>
                  <a:srgbClr val="A6646A"/>
                </a:solidFill>
                <a:latin typeface="Playfair Display"/>
              </a:rPr>
              <a:t>03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86987" y="5852160"/>
            <a:ext cx="1508760" cy="4572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300" b="1" i="0">
                <a:solidFill>
                  <a:srgbClr val="2A2421"/>
                </a:solidFill>
                <a:latin typeface="Playfair Display"/>
              </a:rPr>
              <a:t>Identidade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41467" y="5486400"/>
            <a:ext cx="1508760" cy="914400"/>
          </a:xfrm>
          <a:prstGeom prst="rect">
            <a:avLst/>
          </a:prstGeom>
          <a:solidFill>
            <a:srgbClr val="FAF6F1"/>
          </a:solidFill>
          <a:ln w="6350">
            <a:solidFill>
              <a:srgbClr val="E8B4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5341467" y="5532120"/>
            <a:ext cx="1508760" cy="32004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0" i="1">
                <a:solidFill>
                  <a:srgbClr val="A6646A"/>
                </a:solidFill>
                <a:latin typeface="Playfair Display"/>
              </a:rPr>
              <a:t>04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41467" y="5852160"/>
            <a:ext cx="1508760" cy="4572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300" b="1" i="0">
                <a:solidFill>
                  <a:srgbClr val="2A2421"/>
                </a:solidFill>
                <a:latin typeface="Playfair Display"/>
              </a:rPr>
              <a:t>Direção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95947" y="5486400"/>
            <a:ext cx="1508760" cy="914400"/>
          </a:xfrm>
          <a:prstGeom prst="rect">
            <a:avLst/>
          </a:prstGeom>
          <a:solidFill>
            <a:srgbClr val="FAF6F1"/>
          </a:solidFill>
          <a:ln w="6350">
            <a:solidFill>
              <a:srgbClr val="E8B4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895947" y="5532120"/>
            <a:ext cx="1508760" cy="32004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0" i="1">
                <a:solidFill>
                  <a:srgbClr val="A6646A"/>
                </a:solidFill>
                <a:latin typeface="Playfair Display"/>
              </a:rPr>
              <a:t>05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95947" y="5852160"/>
            <a:ext cx="1508760" cy="4572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300" b="1" i="0">
                <a:solidFill>
                  <a:srgbClr val="2A2421"/>
                </a:solidFill>
                <a:latin typeface="Playfair Display"/>
              </a:rPr>
              <a:t>Verdade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450427" y="5486400"/>
            <a:ext cx="1508760" cy="914400"/>
          </a:xfrm>
          <a:prstGeom prst="rect">
            <a:avLst/>
          </a:prstGeom>
          <a:solidFill>
            <a:srgbClr val="FAF6F1"/>
          </a:solidFill>
          <a:ln w="6350">
            <a:solidFill>
              <a:srgbClr val="E8B4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8450427" y="5532120"/>
            <a:ext cx="1508760" cy="32004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0" i="1">
                <a:solidFill>
                  <a:srgbClr val="A6646A"/>
                </a:solidFill>
                <a:latin typeface="Playfair Display"/>
              </a:rPr>
              <a:t>06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50427" y="5852160"/>
            <a:ext cx="1508760" cy="4572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300" b="1" i="0">
                <a:solidFill>
                  <a:srgbClr val="2A2421"/>
                </a:solidFill>
                <a:latin typeface="Playfair Display"/>
              </a:rPr>
              <a:t>Entrega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004907" y="5486400"/>
            <a:ext cx="1508760" cy="914400"/>
          </a:xfrm>
          <a:prstGeom prst="rect">
            <a:avLst/>
          </a:prstGeom>
          <a:solidFill>
            <a:srgbClr val="FAF6F1"/>
          </a:solidFill>
          <a:ln w="6350">
            <a:solidFill>
              <a:srgbClr val="E8B4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10004907" y="5532120"/>
            <a:ext cx="1508760" cy="32004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0" i="1">
                <a:solidFill>
                  <a:srgbClr val="A6646A"/>
                </a:solidFill>
                <a:latin typeface="Playfair Display"/>
              </a:rPr>
              <a:t>07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04907" y="5852160"/>
            <a:ext cx="1508760" cy="4572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300" b="1" i="0">
                <a:solidFill>
                  <a:srgbClr val="2A2421"/>
                </a:solidFill>
                <a:latin typeface="Playfair Display"/>
              </a:rPr>
              <a:t>Reconstrução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5C504A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5C504A"/>
                </a:solidFill>
                <a:latin typeface="Inter"/>
              </a:rPr>
              <a:t>33 / 38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2A24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E8B4B8"/>
                </a:solidFill>
                <a:latin typeface="Inter"/>
              </a:rPr>
              <a:t>DECLARAÇÃO FINAL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097280"/>
            <a:ext cx="11247120" cy="13716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20000"/>
              </a:lnSpc>
            </a:pPr>
            <a:r>
              <a:rPr sz="3600" b="1" i="0">
                <a:solidFill>
                  <a:srgbClr val="FAF6F1"/>
                </a:solidFill>
                <a:latin typeface="Playfair Display"/>
              </a:rPr>
              <a:t>Coloque a mão sobre a folha.</a:t>
            </a:r>
          </a:p>
          <a:p>
            <a:pPr algn="ctr">
              <a:lnSpc>
                <a:spcPct val="120000"/>
              </a:lnSpc>
            </a:pPr>
            <a:r>
              <a:rPr sz="3600" b="1" i="0">
                <a:solidFill>
                  <a:srgbClr val="FAF6F1"/>
                </a:solidFill>
                <a:latin typeface="Playfair Display"/>
              </a:rPr>
              <a:t>E declare comigo…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651760"/>
            <a:ext cx="10332720" cy="36576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45000"/>
              </a:lnSpc>
            </a:pPr>
            <a:r>
              <a:rPr sz="2200" b="0" i="1">
                <a:solidFill>
                  <a:srgbClr val="E8D5C4"/>
                </a:solidFill>
                <a:latin typeface="Cormorant Garamond"/>
              </a:rPr>
              <a:t>Se Deus coloca um sonho no seu coração,</a:t>
            </a:r>
          </a:p>
          <a:p>
            <a:pPr algn="ctr">
              <a:lnSpc>
                <a:spcPct val="145000"/>
              </a:lnSpc>
            </a:pPr>
            <a:r>
              <a:rPr sz="2200" b="0" i="1">
                <a:solidFill>
                  <a:srgbClr val="E8D5C4"/>
                </a:solidFill>
                <a:latin typeface="Cormorant Garamond"/>
              </a:rPr>
              <a:t>você pode realizar.</a:t>
            </a:r>
          </a:p>
          <a:p>
            <a:pPr algn="ctr">
              <a:lnSpc>
                <a:spcPct val="145000"/>
              </a:lnSpc>
            </a:pPr>
          </a:p>
          <a:p>
            <a:pPr algn="ctr">
              <a:lnSpc>
                <a:spcPct val="145000"/>
              </a:lnSpc>
            </a:pPr>
            <a:r>
              <a:rPr sz="2200" b="0" i="1">
                <a:solidFill>
                  <a:srgbClr val="E8D5C4"/>
                </a:solidFill>
                <a:latin typeface="Cormorant Garamond"/>
              </a:rPr>
              <a:t>Mas para isso, </a:t>
            </a:r>
            <a:r>
              <a:rPr sz="2200" b="0" i="1">
                <a:solidFill>
                  <a:srgbClr val="A6646A"/>
                </a:solidFill>
                <a:latin typeface="Cormorant Garamond"/>
              </a:rPr>
              <a:t>você tem que dar o primeiro passo</a:t>
            </a:r>
            <a:r>
              <a:rPr sz="2200" b="0" i="1">
                <a:solidFill>
                  <a:srgbClr val="E8D5C4"/>
                </a:solidFill>
                <a:latin typeface="Cormorant Garamond"/>
              </a:rPr>
              <a:t>.</a:t>
            </a:r>
          </a:p>
          <a:p>
            <a:pPr algn="ctr">
              <a:lnSpc>
                <a:spcPct val="145000"/>
              </a:lnSpc>
            </a:pPr>
          </a:p>
          <a:p>
            <a:pPr algn="ctr">
              <a:lnSpc>
                <a:spcPct val="145000"/>
              </a:lnSpc>
            </a:pPr>
            <a:r>
              <a:rPr sz="2200" b="0" i="1">
                <a:solidFill>
                  <a:srgbClr val="E8D5C4"/>
                </a:solidFill>
                <a:latin typeface="Cormorant Garamond"/>
              </a:rPr>
              <a:t>Deus te dá a can</a:t>
            </a:r>
          </a:p>
          <a:p>
            <a:pPr algn="ctr">
              <a:lnSpc>
                <a:spcPct val="145000"/>
              </a:lnSpc>
            </a:pPr>
            <a:r>
              <a:rPr sz="2200" b="0" i="1">
                <a:solidFill>
                  <a:srgbClr val="E8D5C4"/>
                </a:solidFill>
                <a:latin typeface="Cormorant Garamond"/>
              </a:rPr>
              <a:t>Mas só você é o autor da sua história.&lt;/i&gt;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E8D5C4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E8D5C4"/>
                </a:solidFill>
                <a:latin typeface="Inter"/>
              </a:rPr>
              <a:t>34 / 38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  <a:gradFill rotWithShape="1" flip="none">
            <a:gsLst>
              <a:gs pos="0">
                <a:srgbClr val="A6646A"/>
              </a:gs>
              <a:gs pos="100000">
                <a:srgbClr val="2A2421"/>
              </a:gs>
            </a:gsLst>
            <a:lin ang="8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E8B4B8"/>
                </a:solidFill>
                <a:latin typeface="Inter"/>
              </a:rPr>
              <a:t>FECHAMENTO DA DINÂMICA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097280"/>
            <a:ext cx="11247120" cy="32004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45000"/>
              </a:lnSpc>
            </a:pPr>
            <a:r>
              <a:rPr sz="2400" b="0" i="1">
                <a:solidFill>
                  <a:srgbClr val="FAF6F1"/>
                </a:solidFill>
                <a:latin typeface="Cormorant Garamond"/>
              </a:rPr>
              <a:t>Escreva ou desenhe na folha</a:t>
            </a:r>
          </a:p>
          <a:p>
            <a:pPr algn="ctr">
              <a:lnSpc>
                <a:spcPct val="145000"/>
              </a:lnSpc>
            </a:pPr>
            <a:r>
              <a:rPr sz="2400" b="0" i="1">
                <a:solidFill>
                  <a:srgbClr val="FAF6F1"/>
                </a:solidFill>
                <a:latin typeface="Cormorant Garamond"/>
              </a:rPr>
              <a:t>seu maior </a:t>
            </a:r>
            <a:r>
              <a:rPr sz="2400" b="0" i="1">
                <a:solidFill>
                  <a:srgbClr val="FAF6F1"/>
                </a:solidFill>
                <a:latin typeface="Cormorant Garamond"/>
              </a:rPr>
              <a:t>sonho</a:t>
            </a:r>
            <a:r>
              <a:rPr sz="2400" b="0" i="1">
                <a:solidFill>
                  <a:srgbClr val="FAF6F1"/>
                </a:solidFill>
                <a:latin typeface="Cormorant Garamond"/>
              </a:rPr>
              <a:t> na vida e nos negócios.</a:t>
            </a:r>
          </a:p>
          <a:p>
            <a:pPr algn="ctr">
              <a:lnSpc>
                <a:spcPct val="145000"/>
              </a:lnSpc>
            </a:pPr>
          </a:p>
          <a:p>
            <a:pPr algn="ctr">
              <a:lnSpc>
                <a:spcPct val="145000"/>
              </a:lnSpc>
            </a:pPr>
            <a:r>
              <a:rPr sz="2400" b="0" i="1">
                <a:solidFill>
                  <a:srgbClr val="FAF6F1"/>
                </a:solidFill>
                <a:latin typeface="Cormorant Garamond"/>
              </a:rPr>
              <a:t>Coloque uma </a:t>
            </a:r>
            <a:r>
              <a:rPr sz="2400" b="0" i="1">
                <a:solidFill>
                  <a:srgbClr val="A6646A"/>
                </a:solidFill>
                <a:latin typeface="Cormorant Garamond"/>
              </a:rPr>
              <a:t>data</a:t>
            </a:r>
            <a:r>
              <a:rPr sz="2400" b="0" i="1">
                <a:solidFill>
                  <a:srgbClr val="FAF6F1"/>
                </a:solidFill>
                <a:latin typeface="Cormorant Garamond"/>
              </a:rPr>
              <a:t>.</a:t>
            </a:r>
          </a:p>
          <a:p>
            <a:pPr algn="ctr">
              <a:lnSpc>
                <a:spcPct val="145000"/>
              </a:lnSpc>
            </a:pPr>
            <a:r>
              <a:rPr sz="2400" b="0" i="1">
                <a:solidFill>
                  <a:srgbClr val="FAF6F1"/>
                </a:solidFill>
                <a:latin typeface="Cormorant Garamond"/>
              </a:rPr>
              <a:t>Jejue. Ore. </a:t>
            </a:r>
            <a:r>
              <a:rPr sz="2400" b="0" i="1">
                <a:solidFill>
                  <a:srgbClr val="A6646A"/>
                </a:solidFill>
                <a:latin typeface="Cormorant Garamond"/>
              </a:rPr>
              <a:t>Dê o primeiro passo</a:t>
            </a:r>
            <a:r>
              <a:rPr sz="2400" b="0" i="1">
                <a:solidFill>
                  <a:srgbClr val="FAF6F1"/>
                </a:solidFill>
                <a:latin typeface="Cormorant Garamond"/>
              </a:rPr>
              <a:t>.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4727448" y="4572000"/>
            <a:ext cx="2743200" cy="0"/>
          </a:xfrm>
          <a:prstGeom prst="line">
            <a:avLst/>
          </a:prstGeom>
          <a:ln w="12700">
            <a:solidFill>
              <a:srgbClr val="E8B4B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4846320"/>
            <a:ext cx="11247120" cy="18288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30000"/>
              </a:lnSpc>
            </a:pPr>
            <a:r>
              <a:rPr sz="2800" b="1" i="0" spc="200">
                <a:solidFill>
                  <a:srgbClr val="FAF6F1"/>
                </a:solidFill>
                <a:latin typeface="Playfair Display"/>
              </a:rPr>
              <a:t>PORQUE SONHADORES APENAS SONHAM.</a:t>
            </a:r>
          </a:p>
          <a:p>
            <a:pPr algn="ctr">
              <a:lnSpc>
                <a:spcPct val="130000"/>
              </a:lnSpc>
            </a:pPr>
            <a:r>
              <a:rPr sz="2800" b="1" i="0" spc="200">
                <a:solidFill>
                  <a:srgbClr val="FAF6F1"/>
                </a:solidFill>
                <a:latin typeface="Playfair Display"/>
              </a:rPr>
              <a:t>MAS </a:t>
            </a:r>
            <a:r>
              <a:rPr sz="2800" b="1" i="1" spc="200">
                <a:solidFill>
                  <a:srgbClr val="FAF6F1"/>
                </a:solidFill>
                <a:latin typeface="Cormorant Garamond"/>
              </a:rPr>
              <a:t>FAZEDORES</a:t>
            </a:r>
            <a:r>
              <a:rPr sz="2800" b="1" i="0" spc="200">
                <a:solidFill>
                  <a:srgbClr val="FAF6F1"/>
                </a:solidFill>
                <a:latin typeface="Playfair Display"/>
              </a:rPr>
              <a:t> SONHAM</a:t>
            </a:r>
          </a:p>
          <a:p>
            <a:pPr algn="ctr">
              <a:lnSpc>
                <a:spcPct val="130000"/>
              </a:lnSpc>
            </a:pPr>
            <a:r>
              <a:rPr sz="2800" b="1" i="0" spc="200">
                <a:solidFill>
                  <a:srgbClr val="FAF6F1"/>
                </a:solidFill>
                <a:latin typeface="Playfair Display"/>
              </a:rPr>
              <a:t>E FAZEM ACONTECER.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E8D5C4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E8D5C4"/>
                </a:solidFill>
                <a:latin typeface="Inter"/>
              </a:rPr>
              <a:t>35 / 38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  <a:gradFill rotWithShape="1" flip="none">
            <a:gsLst>
              <a:gs pos="0">
                <a:srgbClr val="F5EBE0"/>
              </a:gs>
              <a:gs pos="100000">
                <a:srgbClr val="E8D5C4"/>
              </a:gs>
            </a:gsLst>
            <a:lin ang="8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A6646A"/>
                </a:solidFill>
                <a:latin typeface="Inter"/>
              </a:rPr>
              <a:t>PARA LEVAR ESSA CULTURA PARA SUA CASA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11247120" cy="16459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8000" b="1" i="0">
                <a:solidFill>
                  <a:srgbClr val="2A2421"/>
                </a:solidFill>
                <a:latin typeface="Playfair Display"/>
              </a:rPr>
              <a:t>Café sem filtro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743200"/>
            <a:ext cx="11247120" cy="9144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4200" b="0" i="1">
                <a:solidFill>
                  <a:srgbClr val="A6646A"/>
                </a:solidFill>
                <a:latin typeface="Cormorant Garamond"/>
              </a:rPr>
              <a:t>Next Level</a:t>
            </a:r>
          </a:p>
        </p:txBody>
      </p:sp>
      <p:cxnSp>
        <p:nvCxnSpPr>
          <p:cNvPr id="6" name="Connector 5"/>
          <p:cNvCxnSpPr/>
          <p:nvPr/>
        </p:nvCxnSpPr>
        <p:spPr>
          <a:xfrm>
            <a:off x="4727448" y="4114800"/>
            <a:ext cx="2743200" cy="0"/>
          </a:xfrm>
          <a:prstGeom prst="line">
            <a:avLst/>
          </a:prstGeom>
          <a:ln w="12700">
            <a:solidFill>
              <a:srgbClr val="A664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4389120"/>
            <a:ext cx="11247120" cy="109728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40000"/>
              </a:lnSpc>
            </a:pPr>
            <a:r>
              <a:rPr sz="2400" b="0" i="1">
                <a:solidFill>
                  <a:srgbClr val="5C504A"/>
                </a:solidFill>
                <a:latin typeface="Cormorant Garamond"/>
              </a:rPr>
              <a:t>O ritual diário de quem coloca</a:t>
            </a:r>
          </a:p>
          <a:p>
            <a:pPr algn="ctr">
              <a:lnSpc>
                <a:spcPct val="140000"/>
              </a:lnSpc>
            </a:pPr>
            <a:r>
              <a:rPr sz="2400" b="0" i="1">
                <a:solidFill>
                  <a:srgbClr val="A6646A"/>
                </a:solidFill>
                <a:latin typeface="Cormorant Garamond"/>
              </a:rPr>
              <a:t>Jesus no centro</a:t>
            </a:r>
            <a:r>
              <a:rPr sz="2400" b="0" i="1">
                <a:solidFill>
                  <a:srgbClr val="5C504A"/>
                </a:solidFill>
                <a:latin typeface="Cormorant Garamond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5760720"/>
            <a:ext cx="11247120" cy="4572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400">
                <a:solidFill>
                  <a:srgbClr val="A6646A"/>
                </a:solidFill>
                <a:latin typeface="Inter"/>
              </a:rPr>
              <a:t>nextlevel.app.br/loja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5C504A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5C504A"/>
                </a:solidFill>
                <a:latin typeface="Inter"/>
              </a:rPr>
              <a:t>36 / 38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  <a:gradFill rotWithShape="1" flip="none">
            <a:gsLst>
              <a:gs pos="0">
                <a:srgbClr val="FAF6F1"/>
              </a:gs>
              <a:gs pos="100000">
                <a:srgbClr val="F5E1DC"/>
              </a:gs>
            </a:gsLst>
            <a:lin ang="8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A6646A"/>
                </a:solidFill>
                <a:latin typeface="Inter"/>
              </a:rPr>
              <a:t>LIVROS EM CO-AUTORIA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88720"/>
            <a:ext cx="5486400" cy="22860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05000"/>
              </a:lnSpc>
            </a:pPr>
            <a:r>
              <a:rPr sz="5200" b="1" i="0">
                <a:solidFill>
                  <a:srgbClr val="2A2421"/>
                </a:solidFill>
                <a:latin typeface="Playfair Display"/>
              </a:rPr>
              <a:t>Quem decide,</a:t>
            </a:r>
          </a:p>
          <a:p>
            <a:pPr algn="ctr">
              <a:lnSpc>
                <a:spcPct val="105000"/>
              </a:lnSpc>
            </a:pPr>
            <a:r>
              <a:rPr sz="5200" b="1" i="0">
                <a:solidFill>
                  <a:srgbClr val="2A2421"/>
                </a:solidFill>
                <a:latin typeface="Playfair Display"/>
              </a:rPr>
              <a:t>lidera.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5352" y="1188720"/>
            <a:ext cx="5486400" cy="22860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05000"/>
              </a:lnSpc>
            </a:pPr>
            <a:r>
              <a:rPr sz="5200" b="1" i="0">
                <a:solidFill>
                  <a:srgbClr val="2A2421"/>
                </a:solidFill>
                <a:latin typeface="Playfair Display"/>
              </a:rPr>
              <a:t>Cartas</a:t>
            </a:r>
          </a:p>
          <a:p>
            <a:pPr algn="ctr">
              <a:lnSpc>
                <a:spcPct val="105000"/>
              </a:lnSpc>
            </a:pPr>
            <a:r>
              <a:rPr sz="5200" b="1" i="0">
                <a:solidFill>
                  <a:srgbClr val="2A2421"/>
                </a:solidFill>
                <a:latin typeface="Playfair Display"/>
              </a:rPr>
              <a:t>Vivas.</a:t>
            </a:r>
          </a:p>
        </p:txBody>
      </p:sp>
      <p:cxnSp>
        <p:nvCxnSpPr>
          <p:cNvPr id="6" name="Connector 5"/>
          <p:cNvCxnSpPr/>
          <p:nvPr/>
        </p:nvCxnSpPr>
        <p:spPr>
          <a:xfrm>
            <a:off x="6089904" y="1371600"/>
            <a:ext cx="0" cy="1828800"/>
          </a:xfrm>
          <a:prstGeom prst="line">
            <a:avLst/>
          </a:prstGeom>
          <a:ln w="9525">
            <a:solidFill>
              <a:srgbClr val="A664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3931920"/>
            <a:ext cx="11247120" cy="13716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40000"/>
              </a:lnSpc>
            </a:pPr>
            <a:r>
              <a:rPr sz="2400" b="0" i="1">
                <a:solidFill>
                  <a:srgbClr val="5C504A"/>
                </a:solidFill>
                <a:latin typeface="Cormorant Garamond"/>
              </a:rPr>
              <a:t>Liderança, fé e propósito —</a:t>
            </a:r>
          </a:p>
          <a:p>
            <a:pPr algn="ctr">
              <a:lnSpc>
                <a:spcPct val="140000"/>
              </a:lnSpc>
            </a:pPr>
            <a:r>
              <a:rPr sz="2400" b="0" i="1">
                <a:solidFill>
                  <a:srgbClr val="5C504A"/>
                </a:solidFill>
                <a:latin typeface="Cormorant Garamond"/>
              </a:rPr>
              <a:t>em páginas que continuam o que começou aqui.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5760720"/>
            <a:ext cx="11247120" cy="4572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400">
                <a:solidFill>
                  <a:srgbClr val="A6646A"/>
                </a:solidFill>
                <a:latin typeface="Inter"/>
              </a:rPr>
              <a:t>draadrischrank.com.br/links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5C504A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5C504A"/>
                </a:solidFill>
                <a:latin typeface="Inter"/>
              </a:rPr>
              <a:t>37 / 38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_ovelha_ro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  <a:gradFill rotWithShape="1" flip="none">
            <a:gsLst>
              <a:gs pos="0">
                <a:srgbClr val="000000">
                  <a:alpha val="20000"/>
                </a:srgbClr>
              </a:gs>
              <a:gs pos="60000">
                <a:srgbClr val="000000">
                  <a:alpha val="55000"/>
                </a:srgbClr>
              </a:gs>
              <a:gs pos="100000">
                <a:srgbClr val="140F0C">
                  <a:alpha val="80000"/>
                </a:srgb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11247120" cy="13716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5400" b="0" i="1">
                <a:solidFill>
                  <a:srgbClr val="DDB892"/>
                </a:solidFill>
                <a:latin typeface="Playfair Display"/>
              </a:rPr>
              <a:t>"Não vai dar certo."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5184648" y="3383280"/>
            <a:ext cx="1828800" cy="0"/>
          </a:xfrm>
          <a:prstGeom prst="line">
            <a:avLst/>
          </a:prstGeom>
          <a:ln w="19050">
            <a:solidFill>
              <a:srgbClr val="E8B4B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3566160"/>
            <a:ext cx="11247120" cy="155448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8800" b="1" i="0">
                <a:solidFill>
                  <a:srgbClr val="FAF6F1"/>
                </a:solidFill>
                <a:latin typeface="Playfair Display"/>
              </a:rPr>
              <a:t>Vai sim.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486400"/>
            <a:ext cx="11247120" cy="54864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2000" b="1" i="0" spc="400">
                <a:solidFill>
                  <a:srgbClr val="E8B4B8"/>
                </a:solidFill>
                <a:latin typeface="Inter"/>
              </a:rPr>
              <a:t>@adrischrank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035040"/>
            <a:ext cx="11247120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100" b="0" i="0" spc="300">
                <a:solidFill>
                  <a:srgbClr val="E8D5C4"/>
                </a:solidFill>
                <a:latin typeface="Inter"/>
              </a:rPr>
              <a:t>instagram.com/adrischrank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_ovelha_ro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  <a:gradFill rotWithShape="1" flip="none">
            <a:gsLst>
              <a:gs pos="0">
                <a:srgbClr val="000000">
                  <a:alpha val="20000"/>
                </a:srgbClr>
              </a:gs>
              <a:gs pos="60000">
                <a:srgbClr val="000000">
                  <a:alpha val="55000"/>
                </a:srgbClr>
              </a:gs>
              <a:gs pos="100000">
                <a:srgbClr val="140F0C">
                  <a:alpha val="85000"/>
                </a:srgb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E8B4B8"/>
                </a:solidFill>
                <a:latin typeface="Inter"/>
              </a:rPr>
              <a:t>PARTE II · A MENINA QUE NÃO CABIA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280160"/>
            <a:ext cx="11247120" cy="146304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4200" b="1" i="0">
                <a:solidFill>
                  <a:srgbClr val="FAF6F1"/>
                </a:solidFill>
                <a:latin typeface="Playfair Display"/>
              </a:rPr>
              <a:t>Por fora… ela </a:t>
            </a:r>
            <a:r>
              <a:rPr sz="4200" b="1" i="1">
                <a:solidFill>
                  <a:srgbClr val="FAF6F1"/>
                </a:solidFill>
                <a:latin typeface="Cormorant Garamond"/>
              </a:rPr>
              <a:t>brilhava</a:t>
            </a:r>
            <a:r>
              <a:rPr sz="4200" b="1" i="0">
                <a:solidFill>
                  <a:srgbClr val="FAF6F1"/>
                </a:solidFill>
                <a:latin typeface="Playfair Display"/>
              </a:rPr>
              <a:t>.</a:t>
            </a:r>
          </a:p>
          <a:p>
            <a:pPr algn="ctr">
              <a:lnSpc>
                <a:spcPct val="115000"/>
              </a:lnSpc>
            </a:pPr>
            <a:r>
              <a:rPr sz="4200" b="1" i="0">
                <a:solidFill>
                  <a:srgbClr val="FAF6F1"/>
                </a:solidFill>
                <a:latin typeface="Playfair Display"/>
              </a:rPr>
              <a:t>Por dentro… estava </a:t>
            </a:r>
            <a:r>
              <a:rPr sz="4200" b="1" i="1">
                <a:solidFill>
                  <a:srgbClr val="FAF6F1"/>
                </a:solidFill>
                <a:latin typeface="Cormorant Garamond"/>
              </a:rPr>
              <a:t>quebrada</a:t>
            </a:r>
            <a:r>
              <a:rPr sz="4200" b="1" i="0">
                <a:solidFill>
                  <a:srgbClr val="FAF6F1"/>
                </a:solidFill>
                <a:latin typeface="Playfair Display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108960"/>
            <a:ext cx="11247120" cy="16459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40000"/>
              </a:lnSpc>
            </a:pPr>
            <a:r>
              <a:rPr sz="2800" b="0" i="1">
                <a:solidFill>
                  <a:srgbClr val="FAF6F1"/>
                </a:solidFill>
                <a:latin typeface="Cormorant Garamond"/>
              </a:rPr>
              <a:t>Ela demorou anos para entender:</a:t>
            </a:r>
          </a:p>
          <a:p>
            <a:pPr algn="ctr">
              <a:lnSpc>
                <a:spcPct val="140000"/>
              </a:lnSpc>
            </a:pPr>
            <a:r>
              <a:rPr sz="2800" b="0" i="1">
                <a:solidFill>
                  <a:srgbClr val="FAF6F1"/>
                </a:solidFill>
                <a:latin typeface="Cormorant Garamond"/>
              </a:rPr>
              <a:t>talvez ela nunca tivesse sido uma </a:t>
            </a:r>
            <a:r>
              <a:rPr sz="2800" b="0" i="1">
                <a:solidFill>
                  <a:srgbClr val="FAF6F1"/>
                </a:solidFill>
                <a:latin typeface="Cormorant Garamond"/>
              </a:rPr>
              <a:t>ovelha negra</a:t>
            </a:r>
            <a:r>
              <a:rPr sz="2800" b="0" i="1">
                <a:solidFill>
                  <a:srgbClr val="FAF6F1"/>
                </a:solidFill>
                <a:latin typeface="Cormorant Garamond"/>
              </a:rPr>
              <a:t>.</a:t>
            </a:r>
          </a:p>
          <a:p>
            <a:pPr algn="ctr">
              <a:lnSpc>
                <a:spcPct val="140000"/>
              </a:lnSpc>
            </a:pPr>
            <a:r>
              <a:rPr sz="2800" b="0" i="1">
                <a:solidFill>
                  <a:srgbClr val="FAF6F1"/>
                </a:solidFill>
                <a:latin typeface="Cormorant Garamond"/>
              </a:rPr>
              <a:t>Talvez fosse apenas </a:t>
            </a:r>
            <a:r>
              <a:rPr sz="2800" b="0" i="1">
                <a:solidFill>
                  <a:srgbClr val="A6646A"/>
                </a:solidFill>
                <a:latin typeface="Cormorant Garamond"/>
              </a:rPr>
              <a:t>uma ovelha diferente</a:t>
            </a:r>
            <a:r>
              <a:rPr sz="2800" b="0" i="1">
                <a:solidFill>
                  <a:srgbClr val="FAF6F1"/>
                </a:solidFill>
                <a:latin typeface="Cormorant Garamond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657600" y="5120640"/>
            <a:ext cx="4846320" cy="1005840"/>
          </a:xfrm>
          <a:prstGeom prst="rect">
            <a:avLst/>
          </a:prstGeom>
          <a:solidFill>
            <a:srgbClr val="FAF6F1"/>
          </a:solidFill>
          <a:ln w="6350">
            <a:solidFill>
              <a:srgbClr val="E8B4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3657600" y="5166360"/>
            <a:ext cx="4846320" cy="4572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2000" b="0" i="1">
                <a:solidFill>
                  <a:srgbClr val="2A2421"/>
                </a:solidFill>
                <a:latin typeface="Cormorant Garamond"/>
              </a:rPr>
              <a:t>"Tu és preciosa aos meus olhos."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5623560"/>
            <a:ext cx="4846320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000" b="1" i="0" spc="400">
                <a:solidFill>
                  <a:srgbClr val="A6646A"/>
                </a:solidFill>
                <a:latin typeface="Inter"/>
              </a:rPr>
              <a:t>ISAÍAS 43:4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E8D5C4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E8D5C4"/>
                </a:solidFill>
                <a:latin typeface="Inter"/>
              </a:rPr>
              <a:t>04 / 38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  <a:gradFill rotWithShape="1" flip="none">
            <a:gsLst>
              <a:gs pos="0">
                <a:srgbClr val="FAF6F1"/>
              </a:gs>
              <a:gs pos="100000">
                <a:srgbClr val="E8B4B8"/>
              </a:gs>
            </a:gsLst>
            <a:lin ang="8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A6646A"/>
                </a:solidFill>
                <a:latin typeface="Inter"/>
              </a:rPr>
              <a:t>PRIMEIRA CHAVE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1188720"/>
            <a:ext cx="3657600" cy="27432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24000" b="1" i="1">
                <a:solidFill>
                  <a:srgbClr val="A6646A"/>
                </a:solidFill>
                <a:latin typeface="Playfair Display"/>
              </a:rPr>
              <a:t>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1828800"/>
            <a:ext cx="5486400" cy="18288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8800" b="1" i="0">
                <a:solidFill>
                  <a:srgbClr val="2A2421"/>
                </a:solidFill>
                <a:latin typeface="Playfair Display"/>
              </a:rPr>
              <a:t>Valores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3108960"/>
            <a:ext cx="5486400" cy="64008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2600" b="0" i="1">
                <a:solidFill>
                  <a:srgbClr val="A6646A"/>
                </a:solidFill>
                <a:latin typeface="Cormorant Garamond"/>
              </a:rPr>
              <a:t>Caráter antes do sucesso.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572000"/>
            <a:ext cx="12191695" cy="1645920"/>
          </a:xfrm>
          <a:prstGeom prst="rect">
            <a:avLst/>
          </a:prstGeom>
          <a:solidFill>
            <a:srgbClr val="FAF6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0" y="4754880"/>
            <a:ext cx="12191695" cy="7315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3000" b="0" i="1">
                <a:solidFill>
                  <a:srgbClr val="2A2421"/>
                </a:solidFill>
                <a:latin typeface="Cormorant Garamond"/>
              </a:rPr>
              <a:t>"Quem é fiel no pouco também é fiel no muito."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53212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200" b="1" i="0" spc="500">
                <a:solidFill>
                  <a:srgbClr val="A6646A"/>
                </a:solidFill>
                <a:latin typeface="Inter"/>
              </a:rPr>
              <a:t>LUCAS 16:10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5C504A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5C504A"/>
                </a:solidFill>
                <a:latin typeface="Inter"/>
              </a:rPr>
              <a:t>05 / 38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_pai_filha_varan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  <a:gradFill rotWithShape="1" flip="none">
            <a:gsLst>
              <a:gs pos="0">
                <a:srgbClr val="000000">
                  <a:alpha val="20000"/>
                </a:srgbClr>
              </a:gs>
              <a:gs pos="60000">
                <a:srgbClr val="000000">
                  <a:alpha val="55000"/>
                </a:srgbClr>
              </a:gs>
              <a:gs pos="100000">
                <a:srgbClr val="140F0C">
                  <a:alpha val="80000"/>
                </a:srgb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E8B4B8"/>
                </a:solidFill>
                <a:latin typeface="Inter"/>
              </a:rPr>
              <a:t>A HERANÇA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011680"/>
            <a:ext cx="10332720" cy="36576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50000"/>
              </a:lnSpc>
            </a:pPr>
            <a:r>
              <a:rPr sz="2800" b="0" i="1">
                <a:solidFill>
                  <a:srgbClr val="FAF6F1"/>
                </a:solidFill>
                <a:latin typeface="Cormorant Garamond"/>
              </a:rPr>
              <a:t>Apesar de crescer numa família de condições,</a:t>
            </a:r>
          </a:p>
          <a:p>
            <a:pPr algn="ctr">
              <a:lnSpc>
                <a:spcPct val="150000"/>
              </a:lnSpc>
            </a:pPr>
            <a:r>
              <a:rPr sz="2800" b="0" i="1">
                <a:solidFill>
                  <a:srgbClr val="FAF6F1"/>
                </a:solidFill>
                <a:latin typeface="Cormorant Garamond"/>
              </a:rPr>
              <a:t>meu pai me ensinou que </a:t>
            </a:r>
            <a:r>
              <a:rPr sz="2800" b="0" i="1">
                <a:solidFill>
                  <a:srgbClr val="FAF6F1"/>
                </a:solidFill>
                <a:latin typeface="Cormorant Garamond"/>
              </a:rPr>
              <a:t>caráter vem antes do sucesso</a:t>
            </a:r>
            <a:r>
              <a:rPr sz="2800" b="0" i="1">
                <a:solidFill>
                  <a:srgbClr val="FAF6F1"/>
                </a:solidFill>
                <a:latin typeface="Cormorant Garamond"/>
              </a:rPr>
              <a:t>.</a:t>
            </a:r>
          </a:p>
          <a:p>
            <a:pPr algn="ctr">
              <a:lnSpc>
                <a:spcPct val="150000"/>
              </a:lnSpc>
            </a:pPr>
          </a:p>
          <a:p>
            <a:pPr algn="ctr">
              <a:lnSpc>
                <a:spcPct val="150000"/>
              </a:lnSpc>
            </a:pPr>
            <a:r>
              <a:rPr sz="2800" b="0" i="1">
                <a:solidFill>
                  <a:srgbClr val="FAF6F1"/>
                </a:solidFill>
                <a:latin typeface="Cormorant Garamond"/>
              </a:rPr>
              <a:t>Independente de ter tudo ou nada,</a:t>
            </a:r>
          </a:p>
          <a:p>
            <a:pPr algn="ctr">
              <a:lnSpc>
                <a:spcPct val="150000"/>
              </a:lnSpc>
            </a:pPr>
            <a:r>
              <a:rPr sz="2800" b="0" i="1">
                <a:solidFill>
                  <a:srgbClr val="A6646A"/>
                </a:solidFill>
                <a:latin typeface="Cormorant Garamond"/>
              </a:rPr>
              <a:t>Jesus sempre esteve no centro da nossa família.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E8D5C4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E8D5C4"/>
                </a:solidFill>
                <a:latin typeface="Inter"/>
              </a:rPr>
              <a:t>06 / 38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2A24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E8B4B8"/>
                </a:solidFill>
                <a:latin typeface="Inter"/>
              </a:rPr>
              <a:t>APÓS A CHAVE 1 · VALORES · PARA REFLETIR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194560"/>
            <a:ext cx="11247120" cy="22860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25000"/>
              </a:lnSpc>
            </a:pPr>
            <a:r>
              <a:rPr sz="4800" b="0" i="1">
                <a:solidFill>
                  <a:srgbClr val="FAF6F1"/>
                </a:solidFill>
                <a:latin typeface="Playfair Display"/>
              </a:rPr>
              <a:t>"Qual valor você sente</a:t>
            </a:r>
          </a:p>
          <a:p>
            <a:pPr algn="ctr">
              <a:lnSpc>
                <a:spcPct val="125000"/>
              </a:lnSpc>
            </a:pPr>
            <a:r>
              <a:rPr sz="4800" b="0" i="1">
                <a:solidFill>
                  <a:srgbClr val="FAF6F1"/>
                </a:solidFill>
                <a:latin typeface="Playfair Display"/>
              </a:rPr>
              <a:t>que está precisando </a:t>
            </a:r>
            <a:r>
              <a:rPr sz="4800" b="0" i="1">
                <a:solidFill>
                  <a:srgbClr val="FAF6F1"/>
                </a:solidFill>
                <a:latin typeface="Cormorant Garamond"/>
              </a:rPr>
              <a:t>resgatar</a:t>
            </a:r>
            <a:r>
              <a:rPr sz="4800" b="0" i="1">
                <a:solidFill>
                  <a:srgbClr val="FAF6F1"/>
                </a:solidFill>
                <a:latin typeface="Playfair Display"/>
              </a:rPr>
              <a:t> hoje?"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84648" y="5029200"/>
            <a:ext cx="1828800" cy="548640"/>
          </a:xfrm>
          <a:prstGeom prst="roundRect">
            <a:avLst/>
          </a:prstGeom>
          <a:noFill/>
          <a:ln w="9525">
            <a:solidFill>
              <a:srgbClr val="E8B4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184648" y="5074920"/>
            <a:ext cx="1828800" cy="4572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200" b="1" i="0" spc="600">
                <a:solidFill>
                  <a:srgbClr val="E8B4B8"/>
                </a:solidFill>
                <a:latin typeface="Inter"/>
              </a:rPr>
              <a:t>· ANOTE 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E8D5C4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E8D5C4"/>
                </a:solidFill>
                <a:latin typeface="Inter"/>
              </a:rPr>
              <a:t>07 / 38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  <a:gradFill rotWithShape="1" flip="none">
            <a:gsLst>
              <a:gs pos="0">
                <a:srgbClr val="F5EBE0"/>
              </a:gs>
              <a:gs pos="100000">
                <a:srgbClr val="DDB892"/>
              </a:gs>
            </a:gsLst>
            <a:lin ang="8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A6646A"/>
                </a:solidFill>
                <a:latin typeface="Inter"/>
              </a:rPr>
              <a:t>SEGUNDA CHAVE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1188720"/>
            <a:ext cx="3657600" cy="27432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24000" b="1" i="1">
                <a:solidFill>
                  <a:srgbClr val="A6646A"/>
                </a:solidFill>
                <a:latin typeface="Playfair Display"/>
              </a:rPr>
              <a:t>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1828800"/>
            <a:ext cx="5486400" cy="18288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8800" b="1" i="0">
                <a:solidFill>
                  <a:srgbClr val="2A2421"/>
                </a:solidFill>
                <a:latin typeface="Playfair Display"/>
              </a:rPr>
              <a:t>Fazer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3108960"/>
            <a:ext cx="5486400" cy="64008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2600" b="0" i="1">
                <a:solidFill>
                  <a:srgbClr val="A6646A"/>
                </a:solidFill>
                <a:latin typeface="Cormorant Garamond"/>
              </a:rPr>
              <a:t>Fé também é movimento.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572000"/>
            <a:ext cx="12191695" cy="1645920"/>
          </a:xfrm>
          <a:prstGeom prst="rect">
            <a:avLst/>
          </a:prstGeom>
          <a:solidFill>
            <a:srgbClr val="FAF6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0" y="4937760"/>
            <a:ext cx="12191695" cy="7315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3000" b="0" i="1">
                <a:solidFill>
                  <a:srgbClr val="2A2421"/>
                </a:solidFill>
                <a:latin typeface="Cormorant Garamond"/>
              </a:rPr>
              <a:t>Mas eu continuei. Vendendo. Estudando. </a:t>
            </a:r>
            <a:r>
              <a:rPr sz="3000" b="0" i="1">
                <a:solidFill>
                  <a:srgbClr val="2A2421"/>
                </a:solidFill>
                <a:latin typeface="Cormorant Garamond"/>
              </a:rPr>
              <a:t>Lutando.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5C504A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5C504A"/>
                </a:solidFill>
                <a:latin typeface="Inter"/>
              </a:rPr>
              <a:t>08 / 38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_desmorono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  <a:gradFill rotWithShape="1" flip="none">
            <a:gsLst>
              <a:gs pos="0">
                <a:srgbClr val="000000">
                  <a:alpha val="20000"/>
                </a:srgbClr>
              </a:gs>
              <a:gs pos="60000">
                <a:srgbClr val="000000">
                  <a:alpha val="55000"/>
                </a:srgbClr>
              </a:gs>
              <a:gs pos="100000">
                <a:srgbClr val="140F0C">
                  <a:alpha val="90000"/>
                </a:srgb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0" y="548640"/>
            <a:ext cx="12191695" cy="36576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15000"/>
              </a:lnSpc>
            </a:pPr>
            <a:r>
              <a:rPr sz="1400" b="1" i="0" spc="500">
                <a:solidFill>
                  <a:srgbClr val="E8B4B8"/>
                </a:solidFill>
                <a:latin typeface="Inter"/>
              </a:rPr>
              <a:t>O RECOMEÇO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828800"/>
            <a:ext cx="10332720" cy="411480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ctr">
              <a:lnSpc>
                <a:spcPct val="150000"/>
              </a:lnSpc>
            </a:pPr>
            <a:r>
              <a:rPr sz="2800" b="0" i="1">
                <a:solidFill>
                  <a:srgbClr val="FAF6F1"/>
                </a:solidFill>
                <a:latin typeface="Cormorant Garamond"/>
              </a:rPr>
              <a:t>E assim também foi quando eu me divorciei</a:t>
            </a:r>
          </a:p>
          <a:p>
            <a:pPr algn="ctr">
              <a:lnSpc>
                <a:spcPct val="150000"/>
              </a:lnSpc>
            </a:pPr>
            <a:r>
              <a:rPr sz="2800" b="0" i="1">
                <a:solidFill>
                  <a:srgbClr val="FAF6F1"/>
                </a:solidFill>
                <a:latin typeface="Cormorant Garamond"/>
              </a:rPr>
              <a:t>e achava que tinha perdido tudo pela </a:t>
            </a:r>
            <a:r>
              <a:rPr sz="2800" b="0" i="1">
                <a:solidFill>
                  <a:srgbClr val="FAF6F1"/>
                </a:solidFill>
                <a:latin typeface="Cormorant Garamond"/>
              </a:rPr>
              <a:t>segunda vez</a:t>
            </a:r>
            <a:r>
              <a:rPr sz="2800" b="0" i="1">
                <a:solidFill>
                  <a:srgbClr val="FAF6F1"/>
                </a:solidFill>
                <a:latin typeface="Cormorant Garamond"/>
              </a:rPr>
              <a:t>.</a:t>
            </a:r>
          </a:p>
          <a:p>
            <a:pPr algn="ctr">
              <a:lnSpc>
                <a:spcPct val="150000"/>
              </a:lnSpc>
            </a:pPr>
          </a:p>
          <a:p>
            <a:pPr algn="ctr">
              <a:lnSpc>
                <a:spcPct val="150000"/>
              </a:lnSpc>
            </a:pPr>
            <a:r>
              <a:rPr sz="2800" b="0" i="1">
                <a:solidFill>
                  <a:srgbClr val="A6646A"/>
                </a:solidFill>
                <a:latin typeface="Cormorant Garamond"/>
              </a:rPr>
              <a:t>Foi aí que decidi colocar Deus como sócio.</a:t>
            </a:r>
          </a:p>
          <a:p>
            <a:pPr algn="ctr">
              <a:lnSpc>
                <a:spcPct val="150000"/>
              </a:lnSpc>
            </a:pPr>
          </a:p>
          <a:p>
            <a:pPr algn="ctr">
              <a:lnSpc>
                <a:spcPct val="150000"/>
              </a:lnSpc>
            </a:pPr>
            <a:r>
              <a:rPr sz="2800" b="0" i="1">
                <a:solidFill>
                  <a:srgbClr val="FAF6F1"/>
                </a:solidFill>
                <a:latin typeface="Cormorant Garamond"/>
              </a:rPr>
              <a:t>E aí Ele fez tudo novo.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l">
              <a:lnSpc>
                <a:spcPct val="115000"/>
              </a:lnSpc>
            </a:pPr>
            <a:r>
              <a:rPr sz="900" b="0" i="0" spc="400">
                <a:solidFill>
                  <a:srgbClr val="E8D5C4"/>
                </a:solidFill>
                <a:latin typeface="Inter"/>
              </a:rPr>
              <a:t>A OVELHA ROSA · ADRI SCHRANK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7920" y="6537960"/>
            <a:ext cx="5486400" cy="274320"/>
          </a:xfrm>
          <a:prstGeom prst="rect">
            <a:avLst/>
          </a:prstGeom>
          <a:noFill/>
        </p:spPr>
        <p:txBody>
          <a:bodyPr wrap="square" lIns="45720" rIns="45720" anchor="ctr"/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E8D5C4"/>
                </a:solidFill>
                <a:latin typeface="Inter"/>
              </a:rPr>
              <a:t>09 / 38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